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4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050" r:id="rId1"/>
  </p:sldMasterIdLst>
  <p:notesMasterIdLst>
    <p:notesMasterId r:id="rId16"/>
  </p:notesMasterIdLst>
  <p:handoutMasterIdLst>
    <p:handoutMasterId r:id="rId17"/>
  </p:handoutMasterIdLst>
  <p:sldIdLst>
    <p:sldId id="318" r:id="rId2"/>
    <p:sldId id="382" r:id="rId3"/>
    <p:sldId id="387" r:id="rId4"/>
    <p:sldId id="389" r:id="rId5"/>
    <p:sldId id="390" r:id="rId6"/>
    <p:sldId id="386" r:id="rId7"/>
    <p:sldId id="378" r:id="rId8"/>
    <p:sldId id="393" r:id="rId9"/>
    <p:sldId id="391" r:id="rId10"/>
    <p:sldId id="392" r:id="rId11"/>
    <p:sldId id="381" r:id="rId12"/>
    <p:sldId id="385" r:id="rId13"/>
    <p:sldId id="395" r:id="rId14"/>
    <p:sldId id="397" r:id="rId15"/>
  </p:sldIdLst>
  <p:sldSz cx="9144000" cy="5143500" type="screen16x9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342900" indent="1143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685800" indent="228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028700" indent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371600" indent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  <a:srgbClr val="00233E"/>
    <a:srgbClr val="002B4C"/>
    <a:srgbClr val="3BA9BF"/>
    <a:srgbClr val="003054"/>
    <a:srgbClr val="339933"/>
    <a:srgbClr val="0033CC"/>
    <a:srgbClr val="EEBB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279" autoAdjust="0"/>
    <p:restoredTop sz="94660" autoAdjust="0"/>
  </p:normalViewPr>
  <p:slideViewPr>
    <p:cSldViewPr>
      <p:cViewPr varScale="1">
        <p:scale>
          <a:sx n="141" d="100"/>
          <a:sy n="141" d="100"/>
        </p:scale>
        <p:origin x="156" y="54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2" b="1" dirty="0" smtClean="0">
                <a:solidFill>
                  <a:srgbClr val="0030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декларантов (МД), обязанных </a:t>
            </a:r>
          </a:p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2" b="1" dirty="0" smtClean="0">
                <a:solidFill>
                  <a:srgbClr val="0030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сдать сведения о доходах за 2017 год:</a:t>
            </a:r>
          </a:p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2" b="1" dirty="0" smtClean="0">
                <a:solidFill>
                  <a:srgbClr val="0030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всего 5513,  </a:t>
            </a:r>
          </a:p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2" b="1" dirty="0" smtClean="0">
                <a:solidFill>
                  <a:srgbClr val="0030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разрезе по муниципальным районам: </a:t>
            </a:r>
            <a:endParaRPr lang="ru-RU" sz="1600" b="1" dirty="0">
              <a:solidFill>
                <a:srgbClr val="0030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c:rich>
      </c:tx>
      <c:layout>
        <c:manualLayout>
          <c:xMode val="edge"/>
          <c:yMode val="edge"/>
          <c:x val="9.2382618862092827E-2"/>
          <c:y val="4.3952582850220655E-2"/>
        </c:manualLayout>
      </c:layout>
      <c:overlay val="0"/>
      <c:spPr>
        <a:noFill/>
        <a:ln w="25417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5670672948085423"/>
          <c:y val="0.24807313113010196"/>
          <c:w val="0.36824578774107825"/>
          <c:h val="0.6910262687752265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16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17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18"/>
            <c:bubble3D val="0"/>
            <c:spPr>
              <a:solidFill>
                <a:schemeClr val="accent1">
                  <a:lumMod val="8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19"/>
            <c:bubble3D val="0"/>
            <c:spPr>
              <a:solidFill>
                <a:schemeClr val="accent2">
                  <a:lumMod val="8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20"/>
            <c:bubble3D val="0"/>
            <c:spPr>
              <a:solidFill>
                <a:schemeClr val="accent3">
                  <a:lumMod val="8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21"/>
            <c:bubble3D val="0"/>
            <c:spPr>
              <a:solidFill>
                <a:schemeClr val="accent4">
                  <a:lumMod val="8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22"/>
            <c:bubble3D val="0"/>
            <c:spPr>
              <a:solidFill>
                <a:schemeClr val="accent5">
                  <a:lumMod val="8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23"/>
            <c:bubble3D val="0"/>
            <c:spPr>
              <a:solidFill>
                <a:schemeClr val="accent6">
                  <a:lumMod val="8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24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25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26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27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28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Pt>
            <c:idx val="29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24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4.9655930231725506E-3"/>
                  <c:y val="6.253261328759245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7125806089730029E-2"/>
                  <c:y val="6.787798584000528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4857095987360783E-2"/>
                  <c:y val="7.861433610391460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426848313110975E-2"/>
                  <c:y val="5.260351505835526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3.8720352964177383E-2"/>
                  <c:y val="4.532888140113707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4.7437427213506828E-2"/>
                  <c:y val="-5.566455776738314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0"/>
              <c:layout>
                <c:manualLayout>
                  <c:x val="4.3237265469360728E-2"/>
                  <c:y val="-3.356784021906764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4"/>
              <c:layout>
                <c:manualLayout>
                  <c:x val="3.8104102125783308E-2"/>
                  <c:y val="4.030478090691152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5"/>
              <c:layout>
                <c:manualLayout>
                  <c:x val="4.3229182601850095E-2"/>
                  <c:y val="4.91206246278038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6"/>
              <c:layout>
                <c:manualLayout>
                  <c:x val="3.4440122008986412E-2"/>
                  <c:y val="5.142063124462383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17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Лист1!$A$2:$A$31</c:f>
              <c:strCache>
                <c:ptCount val="30"/>
                <c:pt idx="0">
                  <c:v>Баганский </c:v>
                </c:pt>
                <c:pt idx="1">
                  <c:v>Барабинский</c:v>
                </c:pt>
                <c:pt idx="2">
                  <c:v>Болотнинский</c:v>
                </c:pt>
                <c:pt idx="3">
                  <c:v>Венгеровский</c:v>
                </c:pt>
                <c:pt idx="4">
                  <c:v>Доволенский </c:v>
                </c:pt>
                <c:pt idx="5">
                  <c:v>Здвинский </c:v>
                </c:pt>
                <c:pt idx="6">
                  <c:v>Искитимский</c:v>
                </c:pt>
                <c:pt idx="7">
                  <c:v>Карасукский </c:v>
                </c:pt>
                <c:pt idx="8">
                  <c:v>Каргатский</c:v>
                </c:pt>
                <c:pt idx="9">
                  <c:v>Колыванский </c:v>
                </c:pt>
                <c:pt idx="10">
                  <c:v>Коченевский </c:v>
                </c:pt>
                <c:pt idx="11">
                  <c:v>Кочковский </c:v>
                </c:pt>
                <c:pt idx="12">
                  <c:v>Краснозерский </c:v>
                </c:pt>
                <c:pt idx="13">
                  <c:v>Куйбышевский</c:v>
                </c:pt>
                <c:pt idx="14">
                  <c:v>Купинский </c:v>
                </c:pt>
                <c:pt idx="15">
                  <c:v>Кыштовский </c:v>
                </c:pt>
                <c:pt idx="16">
                  <c:v>Маслянинский </c:v>
                </c:pt>
                <c:pt idx="17">
                  <c:v>Мошковский </c:v>
                </c:pt>
                <c:pt idx="18">
                  <c:v>Новосибирский </c:v>
                </c:pt>
                <c:pt idx="19">
                  <c:v>Ордынский </c:v>
                </c:pt>
                <c:pt idx="20">
                  <c:v>Северный </c:v>
                </c:pt>
                <c:pt idx="21">
                  <c:v>Сузунский </c:v>
                </c:pt>
                <c:pt idx="22">
                  <c:v>Татарский </c:v>
                </c:pt>
                <c:pt idx="23">
                  <c:v>Тогучинский </c:v>
                </c:pt>
                <c:pt idx="24">
                  <c:v>Убинский </c:v>
                </c:pt>
                <c:pt idx="25">
                  <c:v>Усть-Таркский </c:v>
                </c:pt>
                <c:pt idx="26">
                  <c:v>Чановский</c:v>
                </c:pt>
                <c:pt idx="27">
                  <c:v>Черепановский</c:v>
                </c:pt>
                <c:pt idx="28">
                  <c:v>Чистоозерный </c:v>
                </c:pt>
                <c:pt idx="29">
                  <c:v>Чулымский </c:v>
                </c:pt>
              </c:strCache>
            </c:strRef>
          </c:cat>
          <c:val>
            <c:numRef>
              <c:f>Лист1!$B$2:$B$31</c:f>
              <c:numCache>
                <c:formatCode>General</c:formatCode>
                <c:ptCount val="30"/>
                <c:pt idx="0">
                  <c:v>118</c:v>
                </c:pt>
                <c:pt idx="1">
                  <c:v>134</c:v>
                </c:pt>
                <c:pt idx="2">
                  <c:v>166</c:v>
                </c:pt>
                <c:pt idx="3">
                  <c:v>204</c:v>
                </c:pt>
                <c:pt idx="4">
                  <c:v>126</c:v>
                </c:pt>
                <c:pt idx="5">
                  <c:v>152</c:v>
                </c:pt>
                <c:pt idx="6">
                  <c:v>243</c:v>
                </c:pt>
                <c:pt idx="7">
                  <c:v>140</c:v>
                </c:pt>
                <c:pt idx="8">
                  <c:v>140</c:v>
                </c:pt>
                <c:pt idx="9">
                  <c:v>151</c:v>
                </c:pt>
                <c:pt idx="10">
                  <c:v>211</c:v>
                </c:pt>
                <c:pt idx="11">
                  <c:v>126</c:v>
                </c:pt>
                <c:pt idx="12">
                  <c:v>223</c:v>
                </c:pt>
                <c:pt idx="13">
                  <c:v>210</c:v>
                </c:pt>
                <c:pt idx="14">
                  <c:v>198</c:v>
                </c:pt>
                <c:pt idx="15">
                  <c:v>171</c:v>
                </c:pt>
                <c:pt idx="16">
                  <c:v>155</c:v>
                </c:pt>
                <c:pt idx="17">
                  <c:v>169</c:v>
                </c:pt>
                <c:pt idx="18">
                  <c:v>258</c:v>
                </c:pt>
                <c:pt idx="19">
                  <c:v>240</c:v>
                </c:pt>
                <c:pt idx="20">
                  <c:v>115</c:v>
                </c:pt>
                <c:pt idx="21">
                  <c:v>190</c:v>
                </c:pt>
                <c:pt idx="22">
                  <c:v>266</c:v>
                </c:pt>
                <c:pt idx="23">
                  <c:v>298</c:v>
                </c:pt>
                <c:pt idx="24">
                  <c:v>145</c:v>
                </c:pt>
                <c:pt idx="25">
                  <c:v>140</c:v>
                </c:pt>
                <c:pt idx="26">
                  <c:v>147</c:v>
                </c:pt>
                <c:pt idx="27">
                  <c:v>181</c:v>
                </c:pt>
                <c:pt idx="28">
                  <c:v>173</c:v>
                </c:pt>
                <c:pt idx="29">
                  <c:v>161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9">
          <a:noFill/>
        </a:ln>
      </c:spPr>
    </c:plotArea>
    <c:legend>
      <c:legendPos val="b"/>
      <c:layout>
        <c:manualLayout>
          <c:xMode val="edge"/>
          <c:yMode val="edge"/>
          <c:x val="0.60777576194316907"/>
          <c:y val="3.2880301726990011E-2"/>
          <c:w val="0.39222419888267435"/>
          <c:h val="0.96289893169904173"/>
        </c:manualLayout>
      </c:layout>
      <c:overlay val="0"/>
      <c:spPr>
        <a:noFill/>
        <a:ln w="2541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400" b="1" i="0" u="none" strike="noStrike" kern="1200" baseline="0">
              <a:solidFill>
                <a:srgbClr val="0030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54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597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лиц, не представивших в </a:t>
            </a:r>
            <a:r>
              <a:rPr lang="ru-RU" sz="1597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установленном  </a:t>
            </a:r>
            <a:r>
              <a:rPr lang="ru-RU" sz="1597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порядке </a:t>
            </a:r>
            <a:r>
              <a:rPr lang="ru-RU" sz="1597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сведения </a:t>
            </a:r>
            <a:r>
              <a:rPr lang="ru-RU" sz="1597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1597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доходах: всего 62, </a:t>
            </a:r>
          </a:p>
          <a:p>
            <a:pPr>
              <a:defRPr sz="1854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597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разрезе</a:t>
            </a:r>
            <a:r>
              <a:rPr lang="ru-RU" sz="1597" b="1" baseline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 муниципальным районам:</a:t>
            </a:r>
            <a:endParaRPr lang="ru-RU" sz="16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c:rich>
      </c:tx>
      <c:layout>
        <c:manualLayout>
          <c:xMode val="edge"/>
          <c:yMode val="edge"/>
          <c:x val="1.304527325543382E-2"/>
          <c:y val="5.1873709961012156E-3"/>
        </c:manualLayout>
      </c:layout>
      <c:overlay val="0"/>
      <c:spPr>
        <a:noFill/>
        <a:ln w="25344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6047784814033025E-2"/>
          <c:y val="0.22486259842519685"/>
          <c:w val="0.44371510161422395"/>
          <c:h val="0.6792740157480314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лиц, не представивших в установлнном  порядке сведений о доходах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08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08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08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08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08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08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08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08">
                <a:solidFill>
                  <a:schemeClr val="lt1"/>
                </a:solidFill>
              </a:ln>
              <a:effectLst/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08">
                <a:solidFill>
                  <a:schemeClr val="lt1"/>
                </a:solidFill>
              </a:ln>
              <a:effectLst/>
            </c:spPr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08">
                <a:solidFill>
                  <a:schemeClr val="lt1"/>
                </a:solidFill>
              </a:ln>
              <a:effectLst/>
            </c:spPr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08">
                <a:solidFill>
                  <a:schemeClr val="lt1"/>
                </a:solidFill>
              </a:ln>
              <a:effectLst/>
            </c:spPr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08">
                <a:solidFill>
                  <a:schemeClr val="lt1"/>
                </a:solidFill>
              </a:ln>
              <a:effectLst/>
            </c:spPr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08">
                <a:solidFill>
                  <a:schemeClr val="lt1"/>
                </a:solidFill>
              </a:ln>
              <a:effectLst/>
            </c:spPr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19008">
                <a:solidFill>
                  <a:schemeClr val="lt1"/>
                </a:solidFill>
              </a:ln>
              <a:effectLst/>
            </c:spPr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08">
                <a:solidFill>
                  <a:schemeClr val="lt1"/>
                </a:solidFill>
              </a:ln>
              <a:effectLst/>
            </c:spPr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08">
                <a:solidFill>
                  <a:schemeClr val="lt1"/>
                </a:solidFill>
              </a:ln>
              <a:effectLst/>
            </c:spPr>
          </c:dPt>
          <c:dLbls>
            <c:dLbl>
              <c:idx val="10"/>
              <c:layout>
                <c:manualLayout>
                  <c:x val="1.8198848138635065E-2"/>
                  <c:y val="-1.958618013215283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344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Лист1!$A$2:$A$17</c:f>
              <c:strCache>
                <c:ptCount val="16"/>
                <c:pt idx="0">
                  <c:v>Болотнинский </c:v>
                </c:pt>
                <c:pt idx="1">
                  <c:v>Венгеровский </c:v>
                </c:pt>
                <c:pt idx="2">
                  <c:v>Колыванский </c:v>
                </c:pt>
                <c:pt idx="3">
                  <c:v>Коченевский </c:v>
                </c:pt>
                <c:pt idx="4">
                  <c:v>Кочковский </c:v>
                </c:pt>
                <c:pt idx="5">
                  <c:v>Краснозерский </c:v>
                </c:pt>
                <c:pt idx="6">
                  <c:v>Куйбышевский </c:v>
                </c:pt>
                <c:pt idx="7">
                  <c:v>Кыштовский </c:v>
                </c:pt>
                <c:pt idx="8">
                  <c:v>Мошковский </c:v>
                </c:pt>
                <c:pt idx="9">
                  <c:v>Новосибирский </c:v>
                </c:pt>
                <c:pt idx="10">
                  <c:v>Ордынский </c:v>
                </c:pt>
                <c:pt idx="11">
                  <c:v>Татарский </c:v>
                </c:pt>
                <c:pt idx="12">
                  <c:v>Тогучинский </c:v>
                </c:pt>
                <c:pt idx="13">
                  <c:v>Чановский </c:v>
                </c:pt>
                <c:pt idx="14">
                  <c:v>Чистоозерный </c:v>
                </c:pt>
                <c:pt idx="15">
                  <c:v>Чулымский </c:v>
                </c:pt>
              </c:strCache>
            </c:strRef>
          </c:cat>
          <c:val>
            <c:numRef>
              <c:f>Лист1!$B$2:$B$17</c:f>
              <c:numCache>
                <c:formatCode>General</c:formatCode>
                <c:ptCount val="16"/>
                <c:pt idx="0">
                  <c:v>6</c:v>
                </c:pt>
                <c:pt idx="1">
                  <c:v>5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3</c:v>
                </c:pt>
                <c:pt idx="6">
                  <c:v>2</c:v>
                </c:pt>
                <c:pt idx="7">
                  <c:v>5</c:v>
                </c:pt>
                <c:pt idx="8">
                  <c:v>6</c:v>
                </c:pt>
                <c:pt idx="9">
                  <c:v>8</c:v>
                </c:pt>
                <c:pt idx="10">
                  <c:v>1</c:v>
                </c:pt>
                <c:pt idx="11">
                  <c:v>10</c:v>
                </c:pt>
                <c:pt idx="12">
                  <c:v>2</c:v>
                </c:pt>
                <c:pt idx="13">
                  <c:v>2</c:v>
                </c:pt>
                <c:pt idx="14">
                  <c:v>5</c:v>
                </c:pt>
                <c:pt idx="15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60">
          <a:noFill/>
        </a:ln>
      </c:spPr>
    </c:plotArea>
    <c:legend>
      <c:legendPos val="b"/>
      <c:layout>
        <c:manualLayout>
          <c:xMode val="edge"/>
          <c:yMode val="edge"/>
          <c:x val="0.52520432276926232"/>
          <c:y val="0.27848085008791379"/>
          <c:w val="0.39763798208497958"/>
          <c:h val="0.70336335142573203"/>
        </c:manualLayout>
      </c:layout>
      <c:overlay val="0"/>
      <c:spPr>
        <a:noFill/>
        <a:ln w="25344">
          <a:noFill/>
        </a:ln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53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393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Итоги декларационной кампании 2018 года</a:t>
            </a:r>
            <a:r>
              <a:rPr lang="ru-RU" sz="1393" b="1" baseline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муниципальном уровне</a:t>
            </a:r>
            <a:endParaRPr lang="ru-RU" sz="1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c:rich>
      </c:tx>
      <c:layout/>
      <c:overlay val="0"/>
      <c:spPr>
        <a:noFill/>
        <a:ln w="25338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8779045248062559"/>
          <c:y val="0.14613797941781376"/>
          <c:w val="0.53359522754801303"/>
          <c:h val="0.5595885277004102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8957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8957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8957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8957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1.0095164484807496E-2"/>
                  <c:y val="2.240419947506561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338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2"/>
                <c:pt idx="0">
                  <c:v>Число лиц, исполнивших обязанность</c:v>
                </c:pt>
                <c:pt idx="1">
                  <c:v>Число лиц, не исполнивших обязанность в установленном порядке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5451</c:v>
                </c:pt>
                <c:pt idx="1">
                  <c:v>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55">
          <a:noFill/>
        </a:ln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9.0583788222791187E-2"/>
          <c:y val="0.72430703304944022"/>
          <c:w val="0.81892179121781561"/>
          <c:h val="0.16900594568536076"/>
        </c:manualLayout>
      </c:layout>
      <c:overlay val="0"/>
      <c:spPr>
        <a:noFill/>
        <a:ln w="25338">
          <a:noFill/>
        </a:ln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r>
              <a:rPr lang="ru-RU" sz="1400" b="1" dirty="0"/>
              <a:t>Формат представленных справок о </a:t>
            </a:r>
            <a:r>
              <a:rPr lang="ru-RU" sz="1400" b="1" dirty="0" smtClean="0"/>
              <a:t>доходах </a:t>
            </a:r>
          </a:p>
          <a:p>
            <a:pPr>
              <a:defRPr sz="1400" b="1" i="0" u="none" strike="noStrike" kern="1200" spc="0" baseline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r>
              <a:rPr lang="ru-RU" sz="1400" b="1" dirty="0" smtClean="0"/>
              <a:t>(по количеству декларантов)</a:t>
            </a:r>
            <a:endParaRPr lang="ru-RU" sz="1400" b="1" dirty="0"/>
          </a:p>
        </c:rich>
      </c:tx>
      <c:layout>
        <c:manualLayout>
          <c:xMode val="edge"/>
          <c:yMode val="edge"/>
          <c:x val="0.1141062285247131"/>
          <c:y val="5.3999319268424025E-3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489583333333335"/>
          <c:y val="0.13284399606299213"/>
          <c:w val="0.8721875"/>
          <c:h val="0.61016855314960627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ПО 1С в ГИС НСО</c:v>
                </c:pt>
                <c:pt idx="1">
                  <c:v>СПО Справки БК</c:v>
                </c:pt>
                <c:pt idx="2">
                  <c:v>Текстовый редактор</c:v>
                </c:pt>
                <c:pt idx="3">
                  <c:v>Рукописный вид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ПО 1С в ГИС НСО</c:v>
                </c:pt>
                <c:pt idx="1">
                  <c:v>СПО Справки БК</c:v>
                </c:pt>
                <c:pt idx="2">
                  <c:v>Текстовый редактор</c:v>
                </c:pt>
                <c:pt idx="3">
                  <c:v>Рукописный вид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1">
                  <c:v>3120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ПО 1С в ГИС НСО</c:v>
                </c:pt>
                <c:pt idx="1">
                  <c:v>СПО Справки БК</c:v>
                </c:pt>
                <c:pt idx="2">
                  <c:v>Текстовый редактор</c:v>
                </c:pt>
                <c:pt idx="3">
                  <c:v>Рукописный вид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2">
                  <c:v>1064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ПО 1С в ГИС НСО</c:v>
                </c:pt>
                <c:pt idx="1">
                  <c:v>СПО Справки БК</c:v>
                </c:pt>
                <c:pt idx="2">
                  <c:v>Текстовый редактор</c:v>
                </c:pt>
                <c:pt idx="3">
                  <c:v>Рукописный вид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167482096"/>
        <c:axId val="167475432"/>
        <c:axId val="502997520"/>
      </c:bar3DChart>
      <c:catAx>
        <c:axId val="167482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8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98" b="0" i="0" u="none" strike="noStrike" kern="1200" baseline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67475432"/>
        <c:crosses val="autoZero"/>
        <c:auto val="1"/>
        <c:lblAlgn val="ctr"/>
        <c:lblOffset val="100"/>
        <c:noMultiLvlLbl val="0"/>
      </c:catAx>
      <c:valAx>
        <c:axId val="167475432"/>
        <c:scaling>
          <c:orientation val="minMax"/>
        </c:scaling>
        <c:delete val="0"/>
        <c:axPos val="l"/>
        <c:majorGridlines>
          <c:spPr>
            <a:ln w="950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98" b="0" i="0" u="none" strike="noStrike" kern="1200" baseline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67482096"/>
        <c:crosses val="autoZero"/>
        <c:crossBetween val="between"/>
      </c:valAx>
      <c:serAx>
        <c:axId val="502997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6339">
            <a:noFill/>
          </a:ln>
        </c:spPr>
        <c:txPr>
          <a:bodyPr rot="0" vert="horz"/>
          <a:lstStyle/>
          <a:p>
            <a:pPr>
              <a:defRPr sz="998" b="0" i="0" u="none" strike="noStrike" baseline="0">
                <a:solidFill>
                  <a:srgbClr val="003366"/>
                </a:solidFill>
                <a:latin typeface="Tahoma"/>
                <a:ea typeface="Tahoma"/>
                <a:cs typeface="Tahoma"/>
              </a:defRPr>
            </a:pPr>
            <a:endParaRPr lang="ru-RU"/>
          </a:p>
        </c:txPr>
        <c:crossAx val="167475432"/>
        <c:crosses val="autoZero"/>
        <c:tickLblSkip val="1"/>
        <c:tickMarkSkip val="1"/>
      </c:serAx>
      <c:spPr>
        <a:noFill/>
        <a:ln w="25355">
          <a:noFill/>
        </a:ln>
      </c:spPr>
    </c:plotArea>
    <c:legend>
      <c:legendPos val="b"/>
      <c:layout>
        <c:manualLayout>
          <c:xMode val="edge"/>
          <c:yMode val="edge"/>
          <c:x val="0.31748350381435964"/>
          <c:y val="0.90560595917413156"/>
          <c:w val="0.50044938307945153"/>
          <c:h val="7.56438947155897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98" b="0" i="0" u="none" strike="noStrike" kern="1200" baseline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15875" cap="flat" cmpd="sng" algn="ctr">
      <a:solidFill>
        <a:srgbClr val="0070C0">
          <a:alpha val="92155"/>
        </a:srgbClr>
      </a:solidFill>
      <a:prstDash val="solid"/>
      <a:miter lim="800000"/>
      <a:headEnd type="none" w="med" len="med"/>
      <a:tailEnd type="none" w="med" len="med"/>
    </a:ln>
    <a:effectLst/>
  </c:spPr>
  <c:txPr>
    <a:bodyPr/>
    <a:lstStyle/>
    <a:p>
      <a:pPr>
        <a:defRPr sz="998">
          <a:solidFill>
            <a:srgbClr val="00206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81A963-E4AA-45C2-9892-E943C4ED4769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562D3E-D6D9-4E7F-B968-A0A64A8176D2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57150">
          <a:solidFill>
            <a:srgbClr val="002060"/>
          </a:solidFill>
        </a:ln>
      </dgm:spPr>
      <dgm:t>
        <a:bodyPr/>
        <a:lstStyle/>
        <a:p>
          <a:pPr algn="l"/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период 01.01.2018 – 30.04.2018 </a:t>
          </a:r>
        </a:p>
        <a:p>
          <a:pPr algn="ctr"/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12 687 справок,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8C89614-839A-45B3-978E-A3E7281CDCA3}" type="parTrans" cxnId="{4896C36D-8545-4C66-8CFB-17276DDFEF44}">
      <dgm:prSet/>
      <dgm:spPr/>
      <dgm:t>
        <a:bodyPr/>
        <a:lstStyle/>
        <a:p>
          <a:endParaRPr lang="ru-RU"/>
        </a:p>
      </dgm:t>
    </dgm:pt>
    <dgm:pt modelId="{8B84F98B-BE6F-4196-90AC-33D46B6D52B7}" type="sibTrans" cxnId="{4896C36D-8545-4C66-8CFB-17276DDFEF44}">
      <dgm:prSet/>
      <dgm:spPr/>
      <dgm:t>
        <a:bodyPr/>
        <a:lstStyle/>
        <a:p>
          <a:endParaRPr lang="ru-RU"/>
        </a:p>
      </dgm:t>
    </dgm:pt>
    <dgm:pt modelId="{A0FDFED8-123F-449A-B2CA-501BC9322BD1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solidFill>
            <a:srgbClr val="002060"/>
          </a:solidFill>
        </a:ln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из них: 853 справки в ходе выездов специалистов отдела </a:t>
          </a:r>
          <a:r>
            <a:rPr lang="ru-RU" sz="1600" b="1" dirty="0" err="1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ДОУиГГС</a:t>
          </a:r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в муниципальные районы. 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0BF27F0-7632-4D06-88DF-068614989411}" type="parTrans" cxnId="{6B4FE966-8DD4-427A-A9FA-80BD4202DE83}">
      <dgm:prSet/>
      <dgm:spPr/>
      <dgm:t>
        <a:bodyPr/>
        <a:lstStyle/>
        <a:p>
          <a:endParaRPr lang="ru-RU"/>
        </a:p>
      </dgm:t>
    </dgm:pt>
    <dgm:pt modelId="{46793493-C236-451B-A7C7-3D2488823534}" type="sibTrans" cxnId="{6B4FE966-8DD4-427A-A9FA-80BD4202DE83}">
      <dgm:prSet/>
      <dgm:spPr/>
      <dgm:t>
        <a:bodyPr/>
        <a:lstStyle/>
        <a:p>
          <a:endParaRPr lang="ru-RU"/>
        </a:p>
      </dgm:t>
    </dgm:pt>
    <dgm:pt modelId="{30BEF4C2-1C78-4240-AA7A-E6EE58B0569E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solidFill>
            <a:srgbClr val="002060"/>
          </a:solidFill>
        </a:ln>
      </dgm:spPr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Уточняющих справок  - 102 (представлены 76 декларантами)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15D9AD3-906C-44EE-9A23-7609666BC6CE}" type="parTrans" cxnId="{C26554B8-FD4C-479E-AB75-6E8817227068}">
      <dgm:prSet/>
      <dgm:spPr/>
      <dgm:t>
        <a:bodyPr/>
        <a:lstStyle/>
        <a:p>
          <a:endParaRPr lang="ru-RU"/>
        </a:p>
      </dgm:t>
    </dgm:pt>
    <dgm:pt modelId="{CFF4CF92-67A4-4948-A7DA-EA55E1EEFC93}" type="sibTrans" cxnId="{C26554B8-FD4C-479E-AB75-6E8817227068}">
      <dgm:prSet/>
      <dgm:spPr/>
      <dgm:t>
        <a:bodyPr/>
        <a:lstStyle/>
        <a:p>
          <a:endParaRPr lang="ru-RU"/>
        </a:p>
      </dgm:t>
    </dgm:pt>
    <dgm:pt modelId="{3B19A10A-C033-4F54-AA1C-0A079160BDAB}" type="pres">
      <dgm:prSet presAssocID="{A581A963-E4AA-45C2-9892-E943C4ED476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286130F-2B4B-4AEF-A0B1-182538101394}" type="pres">
      <dgm:prSet presAssocID="{A581A963-E4AA-45C2-9892-E943C4ED4769}" presName="Name1" presStyleCnt="0"/>
      <dgm:spPr/>
    </dgm:pt>
    <dgm:pt modelId="{08AC4ED1-B0E3-4127-BF56-91520F7DD504}" type="pres">
      <dgm:prSet presAssocID="{A581A963-E4AA-45C2-9892-E943C4ED4769}" presName="cycle" presStyleCnt="0"/>
      <dgm:spPr/>
    </dgm:pt>
    <dgm:pt modelId="{506E9464-2EB1-45F9-A0B2-E87125405C46}" type="pres">
      <dgm:prSet presAssocID="{A581A963-E4AA-45C2-9892-E943C4ED4769}" presName="srcNode" presStyleLbl="node1" presStyleIdx="0" presStyleCnt="3"/>
      <dgm:spPr/>
    </dgm:pt>
    <dgm:pt modelId="{9142DC58-6874-430E-BAAB-17EC44B4B32C}" type="pres">
      <dgm:prSet presAssocID="{A581A963-E4AA-45C2-9892-E943C4ED4769}" presName="conn" presStyleLbl="parChTrans1D2" presStyleIdx="0" presStyleCnt="1"/>
      <dgm:spPr/>
      <dgm:t>
        <a:bodyPr/>
        <a:lstStyle/>
        <a:p>
          <a:endParaRPr lang="ru-RU"/>
        </a:p>
      </dgm:t>
    </dgm:pt>
    <dgm:pt modelId="{14A2CD9D-B551-4EAF-818E-B90255F0FAC5}" type="pres">
      <dgm:prSet presAssocID="{A581A963-E4AA-45C2-9892-E943C4ED4769}" presName="extraNode" presStyleLbl="node1" presStyleIdx="0" presStyleCnt="3"/>
      <dgm:spPr/>
    </dgm:pt>
    <dgm:pt modelId="{B1A71E65-87D2-4409-BA26-9D3DCBD3ED19}" type="pres">
      <dgm:prSet presAssocID="{A581A963-E4AA-45C2-9892-E943C4ED4769}" presName="dstNode" presStyleLbl="node1" presStyleIdx="0" presStyleCnt="3"/>
      <dgm:spPr/>
    </dgm:pt>
    <dgm:pt modelId="{9A976CCD-C506-4DED-87F7-15CF962EE2FD}" type="pres">
      <dgm:prSet presAssocID="{4E562D3E-D6D9-4E7F-B968-A0A64A8176D2}" presName="text_1" presStyleLbl="node1" presStyleIdx="0" presStyleCnt="3" custScaleY="1192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CF06F6-A725-4248-8898-A99A15EDA368}" type="pres">
      <dgm:prSet presAssocID="{4E562D3E-D6D9-4E7F-B968-A0A64A8176D2}" presName="accent_1" presStyleCnt="0"/>
      <dgm:spPr/>
    </dgm:pt>
    <dgm:pt modelId="{B6250536-20E9-42A9-B6BA-928A1B26B12A}" type="pres">
      <dgm:prSet presAssocID="{4E562D3E-D6D9-4E7F-B968-A0A64A8176D2}" presName="accentRepeatNode" presStyleLbl="solidFgAcc1" presStyleIdx="0" presStyleCnt="3"/>
      <dgm:spPr>
        <a:pattFill prst="pct60">
          <a:fgClr>
            <a:schemeClr val="accent4">
              <a:lumMod val="40000"/>
              <a:lumOff val="60000"/>
            </a:schemeClr>
          </a:fgClr>
          <a:bgClr>
            <a:schemeClr val="bg1"/>
          </a:bgClr>
        </a:patt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48F17E2C-2E8A-42BD-8BDA-CDA4E0E754F4}" type="pres">
      <dgm:prSet presAssocID="{A0FDFED8-123F-449A-B2CA-501BC9322BD1}" presName="text_2" presStyleLbl="node1" presStyleIdx="1" presStyleCnt="3" custScaleY="1166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F9F1DA-98E6-4567-95B4-97952E754124}" type="pres">
      <dgm:prSet presAssocID="{A0FDFED8-123F-449A-B2CA-501BC9322BD1}" presName="accent_2" presStyleCnt="0"/>
      <dgm:spPr/>
    </dgm:pt>
    <dgm:pt modelId="{2C54FF35-0B74-4825-8CB5-C7B57690A514}" type="pres">
      <dgm:prSet presAssocID="{A0FDFED8-123F-449A-B2CA-501BC9322BD1}" presName="accentRepeatNode" presStyleLbl="solidFgAcc1" presStyleIdx="1" presStyleCnt="3"/>
      <dgm:spPr>
        <a:pattFill prst="pct60">
          <a:fgClr>
            <a:schemeClr val="accent4">
              <a:lumMod val="40000"/>
              <a:lumOff val="60000"/>
            </a:schemeClr>
          </a:fgClr>
          <a:bgClr>
            <a:schemeClr val="bg1"/>
          </a:bgClr>
        </a:patt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F4481159-92B1-46C3-BDC3-237A52E42328}" type="pres">
      <dgm:prSet presAssocID="{30BEF4C2-1C78-4240-AA7A-E6EE58B0569E}" presName="text_3" presStyleLbl="node1" presStyleIdx="2" presStyleCnt="3" custLinFactNeighborX="-720" custLinFactNeighborY="-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EA30B3-952C-4F3D-BB9D-F4948EFD5C0F}" type="pres">
      <dgm:prSet presAssocID="{30BEF4C2-1C78-4240-AA7A-E6EE58B0569E}" presName="accent_3" presStyleCnt="0"/>
      <dgm:spPr/>
    </dgm:pt>
    <dgm:pt modelId="{58D362A8-7FE1-4F1D-A508-564F6D61F71E}" type="pres">
      <dgm:prSet presAssocID="{30BEF4C2-1C78-4240-AA7A-E6EE58B0569E}" presName="accentRepeatNode" presStyleLbl="solidFgAcc1" presStyleIdx="2" presStyleCnt="3"/>
      <dgm:spPr>
        <a:pattFill prst="pct60">
          <a:fgClr>
            <a:schemeClr val="accent4">
              <a:lumMod val="40000"/>
              <a:lumOff val="60000"/>
            </a:schemeClr>
          </a:fgClr>
          <a:bgClr>
            <a:schemeClr val="bg1"/>
          </a:bgClr>
        </a:patt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</dgm:ptLst>
  <dgm:cxnLst>
    <dgm:cxn modelId="{58463238-ECA5-4C77-84EB-2E7B171B2DC1}" type="presOf" srcId="{30BEF4C2-1C78-4240-AA7A-E6EE58B0569E}" destId="{F4481159-92B1-46C3-BDC3-237A52E42328}" srcOrd="0" destOrd="0" presId="urn:microsoft.com/office/officeart/2008/layout/VerticalCurvedList"/>
    <dgm:cxn modelId="{C26554B8-FD4C-479E-AB75-6E8817227068}" srcId="{A581A963-E4AA-45C2-9892-E943C4ED4769}" destId="{30BEF4C2-1C78-4240-AA7A-E6EE58B0569E}" srcOrd="2" destOrd="0" parTransId="{C15D9AD3-906C-44EE-9A23-7609666BC6CE}" sibTransId="{CFF4CF92-67A4-4948-A7DA-EA55E1EEFC93}"/>
    <dgm:cxn modelId="{6B4FE966-8DD4-427A-A9FA-80BD4202DE83}" srcId="{A581A963-E4AA-45C2-9892-E943C4ED4769}" destId="{A0FDFED8-123F-449A-B2CA-501BC9322BD1}" srcOrd="1" destOrd="0" parTransId="{50BF27F0-7632-4D06-88DF-068614989411}" sibTransId="{46793493-C236-451B-A7C7-3D2488823534}"/>
    <dgm:cxn modelId="{0A82BCA8-ADBE-4691-BF5F-511479C43710}" type="presOf" srcId="{8B84F98B-BE6F-4196-90AC-33D46B6D52B7}" destId="{9142DC58-6874-430E-BAAB-17EC44B4B32C}" srcOrd="0" destOrd="0" presId="urn:microsoft.com/office/officeart/2008/layout/VerticalCurvedList"/>
    <dgm:cxn modelId="{8BC6EFF3-D65B-4687-A752-002663B1A090}" type="presOf" srcId="{A0FDFED8-123F-449A-B2CA-501BC9322BD1}" destId="{48F17E2C-2E8A-42BD-8BDA-CDA4E0E754F4}" srcOrd="0" destOrd="0" presId="urn:microsoft.com/office/officeart/2008/layout/VerticalCurvedList"/>
    <dgm:cxn modelId="{4896C36D-8545-4C66-8CFB-17276DDFEF44}" srcId="{A581A963-E4AA-45C2-9892-E943C4ED4769}" destId="{4E562D3E-D6D9-4E7F-B968-A0A64A8176D2}" srcOrd="0" destOrd="0" parTransId="{78C89614-839A-45B3-978E-A3E7281CDCA3}" sibTransId="{8B84F98B-BE6F-4196-90AC-33D46B6D52B7}"/>
    <dgm:cxn modelId="{ECD51496-4973-4146-A3BA-75EBA7F86D7A}" type="presOf" srcId="{A581A963-E4AA-45C2-9892-E943C4ED4769}" destId="{3B19A10A-C033-4F54-AA1C-0A079160BDAB}" srcOrd="0" destOrd="0" presId="urn:microsoft.com/office/officeart/2008/layout/VerticalCurvedList"/>
    <dgm:cxn modelId="{C6D75150-2354-4370-8921-D97447FB836E}" type="presOf" srcId="{4E562D3E-D6D9-4E7F-B968-A0A64A8176D2}" destId="{9A976CCD-C506-4DED-87F7-15CF962EE2FD}" srcOrd="0" destOrd="0" presId="urn:microsoft.com/office/officeart/2008/layout/VerticalCurvedList"/>
    <dgm:cxn modelId="{5DA297AC-EC25-4570-B286-2F330EC949BA}" type="presParOf" srcId="{3B19A10A-C033-4F54-AA1C-0A079160BDAB}" destId="{1286130F-2B4B-4AEF-A0B1-182538101394}" srcOrd="0" destOrd="0" presId="urn:microsoft.com/office/officeart/2008/layout/VerticalCurvedList"/>
    <dgm:cxn modelId="{122E4009-FAD9-4490-81FE-8CE43D36CB20}" type="presParOf" srcId="{1286130F-2B4B-4AEF-A0B1-182538101394}" destId="{08AC4ED1-B0E3-4127-BF56-91520F7DD504}" srcOrd="0" destOrd="0" presId="urn:microsoft.com/office/officeart/2008/layout/VerticalCurvedList"/>
    <dgm:cxn modelId="{C419988C-85D8-4AC6-B0F5-6542A0368E10}" type="presParOf" srcId="{08AC4ED1-B0E3-4127-BF56-91520F7DD504}" destId="{506E9464-2EB1-45F9-A0B2-E87125405C46}" srcOrd="0" destOrd="0" presId="urn:microsoft.com/office/officeart/2008/layout/VerticalCurvedList"/>
    <dgm:cxn modelId="{8A07D8A5-1969-4EB5-8B43-7F689F5915D3}" type="presParOf" srcId="{08AC4ED1-B0E3-4127-BF56-91520F7DD504}" destId="{9142DC58-6874-430E-BAAB-17EC44B4B32C}" srcOrd="1" destOrd="0" presId="urn:microsoft.com/office/officeart/2008/layout/VerticalCurvedList"/>
    <dgm:cxn modelId="{B7C407D2-65C5-4A1C-8C44-18E05F785171}" type="presParOf" srcId="{08AC4ED1-B0E3-4127-BF56-91520F7DD504}" destId="{14A2CD9D-B551-4EAF-818E-B90255F0FAC5}" srcOrd="2" destOrd="0" presId="urn:microsoft.com/office/officeart/2008/layout/VerticalCurvedList"/>
    <dgm:cxn modelId="{F9F9B4CF-B44C-4F47-86EA-A8713056BE90}" type="presParOf" srcId="{08AC4ED1-B0E3-4127-BF56-91520F7DD504}" destId="{B1A71E65-87D2-4409-BA26-9D3DCBD3ED19}" srcOrd="3" destOrd="0" presId="urn:microsoft.com/office/officeart/2008/layout/VerticalCurvedList"/>
    <dgm:cxn modelId="{33CCED45-D39F-41B5-B394-BB2E521C6C53}" type="presParOf" srcId="{1286130F-2B4B-4AEF-A0B1-182538101394}" destId="{9A976CCD-C506-4DED-87F7-15CF962EE2FD}" srcOrd="1" destOrd="0" presId="urn:microsoft.com/office/officeart/2008/layout/VerticalCurvedList"/>
    <dgm:cxn modelId="{5D057D90-3744-4108-BEB1-22B6FCC744E1}" type="presParOf" srcId="{1286130F-2B4B-4AEF-A0B1-182538101394}" destId="{87CF06F6-A725-4248-8898-A99A15EDA368}" srcOrd="2" destOrd="0" presId="urn:microsoft.com/office/officeart/2008/layout/VerticalCurvedList"/>
    <dgm:cxn modelId="{327F9A99-2C35-4CAA-B4CD-BFC3FEDB6D15}" type="presParOf" srcId="{87CF06F6-A725-4248-8898-A99A15EDA368}" destId="{B6250536-20E9-42A9-B6BA-928A1B26B12A}" srcOrd="0" destOrd="0" presId="urn:microsoft.com/office/officeart/2008/layout/VerticalCurvedList"/>
    <dgm:cxn modelId="{60E1C832-5E0E-457A-B41F-31B7DF7229B1}" type="presParOf" srcId="{1286130F-2B4B-4AEF-A0B1-182538101394}" destId="{48F17E2C-2E8A-42BD-8BDA-CDA4E0E754F4}" srcOrd="3" destOrd="0" presId="urn:microsoft.com/office/officeart/2008/layout/VerticalCurvedList"/>
    <dgm:cxn modelId="{FD38E43F-B6FA-47AD-A649-3FC59E56D8A4}" type="presParOf" srcId="{1286130F-2B4B-4AEF-A0B1-182538101394}" destId="{82F9F1DA-98E6-4567-95B4-97952E754124}" srcOrd="4" destOrd="0" presId="urn:microsoft.com/office/officeart/2008/layout/VerticalCurvedList"/>
    <dgm:cxn modelId="{E8F8A3E6-3FB2-4032-A56C-3C6726BAF8AA}" type="presParOf" srcId="{82F9F1DA-98E6-4567-95B4-97952E754124}" destId="{2C54FF35-0B74-4825-8CB5-C7B57690A514}" srcOrd="0" destOrd="0" presId="urn:microsoft.com/office/officeart/2008/layout/VerticalCurvedList"/>
    <dgm:cxn modelId="{D71B77D1-E547-4960-A952-27E0C0106E7D}" type="presParOf" srcId="{1286130F-2B4B-4AEF-A0B1-182538101394}" destId="{F4481159-92B1-46C3-BDC3-237A52E42328}" srcOrd="5" destOrd="0" presId="urn:microsoft.com/office/officeart/2008/layout/VerticalCurvedList"/>
    <dgm:cxn modelId="{07D8FE50-DD86-4023-ABD2-31715C41AE90}" type="presParOf" srcId="{1286130F-2B4B-4AEF-A0B1-182538101394}" destId="{77EA30B3-952C-4F3D-BB9D-F4948EFD5C0F}" srcOrd="6" destOrd="0" presId="urn:microsoft.com/office/officeart/2008/layout/VerticalCurvedList"/>
    <dgm:cxn modelId="{311B6D96-117B-4416-947E-5410330A51DD}" type="presParOf" srcId="{77EA30B3-952C-4F3D-BB9D-F4948EFD5C0F}" destId="{58D362A8-7FE1-4F1D-A508-564F6D61F71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581A963-E4AA-45C2-9892-E943C4ED4769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562D3E-D6D9-4E7F-B968-A0A64A8176D2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1750">
          <a:solidFill>
            <a:srgbClr val="002060"/>
          </a:solidFill>
        </a:ln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 досрочном прекращении полномочий депутатов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8C89614-839A-45B3-978E-A3E7281CDCA3}" type="parTrans" cxnId="{4896C36D-8545-4C66-8CFB-17276DDFEF44}">
      <dgm:prSet/>
      <dgm:spPr/>
      <dgm:t>
        <a:bodyPr/>
        <a:lstStyle/>
        <a:p>
          <a:endParaRPr lang="ru-RU"/>
        </a:p>
      </dgm:t>
    </dgm:pt>
    <dgm:pt modelId="{8B84F98B-BE6F-4196-90AC-33D46B6D52B7}" type="sibTrans" cxnId="{4896C36D-8545-4C66-8CFB-17276DDFEF44}">
      <dgm:prSet/>
      <dgm:spPr/>
      <dgm:t>
        <a:bodyPr/>
        <a:lstStyle/>
        <a:p>
          <a:endParaRPr lang="ru-RU"/>
        </a:p>
      </dgm:t>
    </dgm:pt>
    <dgm:pt modelId="{35AE7A59-98B1-4ABE-94F4-6BEA23D9D3B0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1750"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 депутатам, представившим сведения с нарушением срока, </a:t>
          </a:r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указано </a:t>
          </a:r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 недопустимость нарушения требований законодательства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AA2574A-2696-4E1C-9944-26C52D7764F9}" type="parTrans" cxnId="{45392555-FE9E-4CB7-8A50-F92F9F984811}">
      <dgm:prSet/>
      <dgm:spPr/>
      <dgm:t>
        <a:bodyPr/>
        <a:lstStyle/>
        <a:p>
          <a:endParaRPr lang="ru-RU"/>
        </a:p>
      </dgm:t>
    </dgm:pt>
    <dgm:pt modelId="{AA788EF5-1E88-4B66-B8E8-C4A7AC939705}" type="sibTrans" cxnId="{45392555-FE9E-4CB7-8A50-F92F9F984811}">
      <dgm:prSet/>
      <dgm:spPr/>
      <dgm:t>
        <a:bodyPr/>
        <a:lstStyle/>
        <a:p>
          <a:endParaRPr lang="ru-RU"/>
        </a:p>
      </dgm:t>
    </dgm:pt>
    <dgm:pt modelId="{30BEF4C2-1C78-4240-AA7A-E6EE58B0569E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1750"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 депутату </a:t>
          </a:r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рекомендовано </a:t>
          </a:r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представить справку о доходах супруга (справка представлена)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15D9AD3-906C-44EE-9A23-7609666BC6CE}" type="parTrans" cxnId="{C26554B8-FD4C-479E-AB75-6E8817227068}">
      <dgm:prSet/>
      <dgm:spPr/>
      <dgm:t>
        <a:bodyPr/>
        <a:lstStyle/>
        <a:p>
          <a:endParaRPr lang="ru-RU"/>
        </a:p>
      </dgm:t>
    </dgm:pt>
    <dgm:pt modelId="{CFF4CF92-67A4-4948-A7DA-EA55E1EEFC93}" type="sibTrans" cxnId="{C26554B8-FD4C-479E-AB75-6E8817227068}">
      <dgm:prSet/>
      <dgm:spPr/>
      <dgm:t>
        <a:bodyPr/>
        <a:lstStyle/>
        <a:p>
          <a:endParaRPr lang="ru-RU"/>
        </a:p>
      </dgm:t>
    </dgm:pt>
    <dgm:pt modelId="{3B19A10A-C033-4F54-AA1C-0A079160BDAB}" type="pres">
      <dgm:prSet presAssocID="{A581A963-E4AA-45C2-9892-E943C4ED476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286130F-2B4B-4AEF-A0B1-182538101394}" type="pres">
      <dgm:prSet presAssocID="{A581A963-E4AA-45C2-9892-E943C4ED4769}" presName="Name1" presStyleCnt="0"/>
      <dgm:spPr/>
    </dgm:pt>
    <dgm:pt modelId="{08AC4ED1-B0E3-4127-BF56-91520F7DD504}" type="pres">
      <dgm:prSet presAssocID="{A581A963-E4AA-45C2-9892-E943C4ED4769}" presName="cycle" presStyleCnt="0"/>
      <dgm:spPr/>
    </dgm:pt>
    <dgm:pt modelId="{506E9464-2EB1-45F9-A0B2-E87125405C46}" type="pres">
      <dgm:prSet presAssocID="{A581A963-E4AA-45C2-9892-E943C4ED4769}" presName="srcNode" presStyleLbl="node1" presStyleIdx="0" presStyleCnt="3"/>
      <dgm:spPr/>
    </dgm:pt>
    <dgm:pt modelId="{9142DC58-6874-430E-BAAB-17EC44B4B32C}" type="pres">
      <dgm:prSet presAssocID="{A581A963-E4AA-45C2-9892-E943C4ED4769}" presName="conn" presStyleLbl="parChTrans1D2" presStyleIdx="0" presStyleCnt="1"/>
      <dgm:spPr/>
      <dgm:t>
        <a:bodyPr/>
        <a:lstStyle/>
        <a:p>
          <a:endParaRPr lang="ru-RU"/>
        </a:p>
      </dgm:t>
    </dgm:pt>
    <dgm:pt modelId="{14A2CD9D-B551-4EAF-818E-B90255F0FAC5}" type="pres">
      <dgm:prSet presAssocID="{A581A963-E4AA-45C2-9892-E943C4ED4769}" presName="extraNode" presStyleLbl="node1" presStyleIdx="0" presStyleCnt="3"/>
      <dgm:spPr/>
    </dgm:pt>
    <dgm:pt modelId="{B1A71E65-87D2-4409-BA26-9D3DCBD3ED19}" type="pres">
      <dgm:prSet presAssocID="{A581A963-E4AA-45C2-9892-E943C4ED4769}" presName="dstNode" presStyleLbl="node1" presStyleIdx="0" presStyleCnt="3"/>
      <dgm:spPr/>
    </dgm:pt>
    <dgm:pt modelId="{9A976CCD-C506-4DED-87F7-15CF962EE2FD}" type="pres">
      <dgm:prSet presAssocID="{4E562D3E-D6D9-4E7F-B968-A0A64A8176D2}" presName="text_1" presStyleLbl="node1" presStyleIdx="0" presStyleCnt="3" custScaleY="1192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CF06F6-A725-4248-8898-A99A15EDA368}" type="pres">
      <dgm:prSet presAssocID="{4E562D3E-D6D9-4E7F-B968-A0A64A8176D2}" presName="accent_1" presStyleCnt="0"/>
      <dgm:spPr/>
    </dgm:pt>
    <dgm:pt modelId="{B6250536-20E9-42A9-B6BA-928A1B26B12A}" type="pres">
      <dgm:prSet presAssocID="{4E562D3E-D6D9-4E7F-B968-A0A64A8176D2}" presName="accentRepeatNode" presStyleLbl="solidFgAcc1" presStyleIdx="0" presStyleCnt="3"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2064C36B-4DA7-4D79-B609-C407D1486F1E}" type="pres">
      <dgm:prSet presAssocID="{35AE7A59-98B1-4ABE-94F4-6BEA23D9D3B0}" presName="text_2" presStyleLbl="node1" presStyleIdx="1" presStyleCnt="3" custScaleY="1275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EFE14D-07E1-476D-9985-58CF39F3E30F}" type="pres">
      <dgm:prSet presAssocID="{35AE7A59-98B1-4ABE-94F4-6BEA23D9D3B0}" presName="accent_2" presStyleCnt="0"/>
      <dgm:spPr/>
    </dgm:pt>
    <dgm:pt modelId="{047A4BDD-34B0-486C-8530-B7F456D4C222}" type="pres">
      <dgm:prSet presAssocID="{35AE7A59-98B1-4ABE-94F4-6BEA23D9D3B0}" presName="accentRepeatNode" presStyleLbl="solidFgAcc1" presStyleIdx="1" presStyleCnt="3"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F31DB169-3566-4A01-9AB7-D4E1AAC7E7E7}" type="pres">
      <dgm:prSet presAssocID="{30BEF4C2-1C78-4240-AA7A-E6EE58B0569E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482542-A017-48D0-8740-5AC332E29704}" type="pres">
      <dgm:prSet presAssocID="{30BEF4C2-1C78-4240-AA7A-E6EE58B0569E}" presName="accent_3" presStyleCnt="0"/>
      <dgm:spPr/>
    </dgm:pt>
    <dgm:pt modelId="{58D362A8-7FE1-4F1D-A508-564F6D61F71E}" type="pres">
      <dgm:prSet presAssocID="{30BEF4C2-1C78-4240-AA7A-E6EE58B0569E}" presName="accentRepeatNode" presStyleLbl="solidFgAcc1" presStyleIdx="2" presStyleCnt="3"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</dgm:ptLst>
  <dgm:cxnLst>
    <dgm:cxn modelId="{4896C36D-8545-4C66-8CFB-17276DDFEF44}" srcId="{A581A963-E4AA-45C2-9892-E943C4ED4769}" destId="{4E562D3E-D6D9-4E7F-B968-A0A64A8176D2}" srcOrd="0" destOrd="0" parTransId="{78C89614-839A-45B3-978E-A3E7281CDCA3}" sibTransId="{8B84F98B-BE6F-4196-90AC-33D46B6D52B7}"/>
    <dgm:cxn modelId="{47912D28-421E-4928-A255-0C7A94DDA1D0}" type="presOf" srcId="{A581A963-E4AA-45C2-9892-E943C4ED4769}" destId="{3B19A10A-C033-4F54-AA1C-0A079160BDAB}" srcOrd="0" destOrd="0" presId="urn:microsoft.com/office/officeart/2008/layout/VerticalCurvedList"/>
    <dgm:cxn modelId="{73B0CD4D-C7FC-4441-8341-3D15B1CEBCE6}" type="presOf" srcId="{30BEF4C2-1C78-4240-AA7A-E6EE58B0569E}" destId="{F31DB169-3566-4A01-9AB7-D4E1AAC7E7E7}" srcOrd="0" destOrd="0" presId="urn:microsoft.com/office/officeart/2008/layout/VerticalCurvedList"/>
    <dgm:cxn modelId="{C7BA217B-ACDD-47FF-B25C-110EB462FD57}" type="presOf" srcId="{4E562D3E-D6D9-4E7F-B968-A0A64A8176D2}" destId="{9A976CCD-C506-4DED-87F7-15CF962EE2FD}" srcOrd="0" destOrd="0" presId="urn:microsoft.com/office/officeart/2008/layout/VerticalCurvedList"/>
    <dgm:cxn modelId="{4ED0C0CD-5542-437B-B24F-0AC413899309}" type="presOf" srcId="{8B84F98B-BE6F-4196-90AC-33D46B6D52B7}" destId="{9142DC58-6874-430E-BAAB-17EC44B4B32C}" srcOrd="0" destOrd="0" presId="urn:microsoft.com/office/officeart/2008/layout/VerticalCurvedList"/>
    <dgm:cxn modelId="{C26554B8-FD4C-479E-AB75-6E8817227068}" srcId="{A581A963-E4AA-45C2-9892-E943C4ED4769}" destId="{30BEF4C2-1C78-4240-AA7A-E6EE58B0569E}" srcOrd="2" destOrd="0" parTransId="{C15D9AD3-906C-44EE-9A23-7609666BC6CE}" sibTransId="{CFF4CF92-67A4-4948-A7DA-EA55E1EEFC93}"/>
    <dgm:cxn modelId="{45392555-FE9E-4CB7-8A50-F92F9F984811}" srcId="{A581A963-E4AA-45C2-9892-E943C4ED4769}" destId="{35AE7A59-98B1-4ABE-94F4-6BEA23D9D3B0}" srcOrd="1" destOrd="0" parTransId="{4AA2574A-2696-4E1C-9944-26C52D7764F9}" sibTransId="{AA788EF5-1E88-4B66-B8E8-C4A7AC939705}"/>
    <dgm:cxn modelId="{F275B7EE-374A-4DF3-B18C-32BFAD6EDB94}" type="presOf" srcId="{35AE7A59-98B1-4ABE-94F4-6BEA23D9D3B0}" destId="{2064C36B-4DA7-4D79-B609-C407D1486F1E}" srcOrd="0" destOrd="0" presId="urn:microsoft.com/office/officeart/2008/layout/VerticalCurvedList"/>
    <dgm:cxn modelId="{DEE985F8-0605-496C-8728-C65F2364CDA9}" type="presParOf" srcId="{3B19A10A-C033-4F54-AA1C-0A079160BDAB}" destId="{1286130F-2B4B-4AEF-A0B1-182538101394}" srcOrd="0" destOrd="0" presId="urn:microsoft.com/office/officeart/2008/layout/VerticalCurvedList"/>
    <dgm:cxn modelId="{D8892142-B054-4F06-AF17-C8C7660EEBD5}" type="presParOf" srcId="{1286130F-2B4B-4AEF-A0B1-182538101394}" destId="{08AC4ED1-B0E3-4127-BF56-91520F7DD504}" srcOrd="0" destOrd="0" presId="urn:microsoft.com/office/officeart/2008/layout/VerticalCurvedList"/>
    <dgm:cxn modelId="{F4A49D21-1545-43D0-9A3D-7E32C0940D63}" type="presParOf" srcId="{08AC4ED1-B0E3-4127-BF56-91520F7DD504}" destId="{506E9464-2EB1-45F9-A0B2-E87125405C46}" srcOrd="0" destOrd="0" presId="urn:microsoft.com/office/officeart/2008/layout/VerticalCurvedList"/>
    <dgm:cxn modelId="{397B8562-5875-4414-90B4-B3E44642F1FE}" type="presParOf" srcId="{08AC4ED1-B0E3-4127-BF56-91520F7DD504}" destId="{9142DC58-6874-430E-BAAB-17EC44B4B32C}" srcOrd="1" destOrd="0" presId="urn:microsoft.com/office/officeart/2008/layout/VerticalCurvedList"/>
    <dgm:cxn modelId="{7ED58967-2EAE-4792-9B69-26A37A1E1966}" type="presParOf" srcId="{08AC4ED1-B0E3-4127-BF56-91520F7DD504}" destId="{14A2CD9D-B551-4EAF-818E-B90255F0FAC5}" srcOrd="2" destOrd="0" presId="urn:microsoft.com/office/officeart/2008/layout/VerticalCurvedList"/>
    <dgm:cxn modelId="{7D3AA9A1-C64E-4241-994D-AD92E483C7A4}" type="presParOf" srcId="{08AC4ED1-B0E3-4127-BF56-91520F7DD504}" destId="{B1A71E65-87D2-4409-BA26-9D3DCBD3ED19}" srcOrd="3" destOrd="0" presId="urn:microsoft.com/office/officeart/2008/layout/VerticalCurvedList"/>
    <dgm:cxn modelId="{87D740B9-9A43-418A-8DB4-DF6E1615627A}" type="presParOf" srcId="{1286130F-2B4B-4AEF-A0B1-182538101394}" destId="{9A976CCD-C506-4DED-87F7-15CF962EE2FD}" srcOrd="1" destOrd="0" presId="urn:microsoft.com/office/officeart/2008/layout/VerticalCurvedList"/>
    <dgm:cxn modelId="{B49844C2-F1D5-47FF-95F0-63D57FD2AC2B}" type="presParOf" srcId="{1286130F-2B4B-4AEF-A0B1-182538101394}" destId="{87CF06F6-A725-4248-8898-A99A15EDA368}" srcOrd="2" destOrd="0" presId="urn:microsoft.com/office/officeart/2008/layout/VerticalCurvedList"/>
    <dgm:cxn modelId="{7C8050D5-8C73-481A-95E6-A25A0F720443}" type="presParOf" srcId="{87CF06F6-A725-4248-8898-A99A15EDA368}" destId="{B6250536-20E9-42A9-B6BA-928A1B26B12A}" srcOrd="0" destOrd="0" presId="urn:microsoft.com/office/officeart/2008/layout/VerticalCurvedList"/>
    <dgm:cxn modelId="{E6DB30DC-16FB-42F9-87F4-BB38FF932AB0}" type="presParOf" srcId="{1286130F-2B4B-4AEF-A0B1-182538101394}" destId="{2064C36B-4DA7-4D79-B609-C407D1486F1E}" srcOrd="3" destOrd="0" presId="urn:microsoft.com/office/officeart/2008/layout/VerticalCurvedList"/>
    <dgm:cxn modelId="{203377EA-0636-42F2-A0D8-E8A9B32842D4}" type="presParOf" srcId="{1286130F-2B4B-4AEF-A0B1-182538101394}" destId="{81EFE14D-07E1-476D-9985-58CF39F3E30F}" srcOrd="4" destOrd="0" presId="urn:microsoft.com/office/officeart/2008/layout/VerticalCurvedList"/>
    <dgm:cxn modelId="{4FA84BC2-294E-4DAB-8994-3BF1FEA8B938}" type="presParOf" srcId="{81EFE14D-07E1-476D-9985-58CF39F3E30F}" destId="{047A4BDD-34B0-486C-8530-B7F456D4C222}" srcOrd="0" destOrd="0" presId="urn:microsoft.com/office/officeart/2008/layout/VerticalCurvedList"/>
    <dgm:cxn modelId="{7B171150-645C-4BFA-96D0-590848B606BB}" type="presParOf" srcId="{1286130F-2B4B-4AEF-A0B1-182538101394}" destId="{F31DB169-3566-4A01-9AB7-D4E1AAC7E7E7}" srcOrd="5" destOrd="0" presId="urn:microsoft.com/office/officeart/2008/layout/VerticalCurvedList"/>
    <dgm:cxn modelId="{43B0C50A-36CF-4C54-92E1-E8FA89D7521F}" type="presParOf" srcId="{1286130F-2B4B-4AEF-A0B1-182538101394}" destId="{0A482542-A017-48D0-8740-5AC332E29704}" srcOrd="6" destOrd="0" presId="urn:microsoft.com/office/officeart/2008/layout/VerticalCurvedList"/>
    <dgm:cxn modelId="{2BBA7FCF-552E-466E-A5D9-ADEAD8049731}" type="presParOf" srcId="{0A482542-A017-48D0-8740-5AC332E29704}" destId="{58D362A8-7FE1-4F1D-A508-564F6D61F71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581A963-E4AA-45C2-9892-E943C4ED4769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562D3E-D6D9-4E7F-B968-A0A64A8176D2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выявлены ошибки (неточности), допущенные при заполнении Справок;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8C89614-839A-45B3-978E-A3E7281CDCA3}" type="parTrans" cxnId="{4896C36D-8545-4C66-8CFB-17276DDFEF44}">
      <dgm:prSet/>
      <dgm:spPr/>
      <dgm:t>
        <a:bodyPr/>
        <a:lstStyle/>
        <a:p>
          <a:endParaRPr lang="ru-RU"/>
        </a:p>
      </dgm:t>
    </dgm:pt>
    <dgm:pt modelId="{8B84F98B-BE6F-4196-90AC-33D46B6D52B7}" type="sibTrans" cxnId="{4896C36D-8545-4C66-8CFB-17276DDFEF44}">
      <dgm:prSet/>
      <dgm:spPr/>
      <dgm:t>
        <a:bodyPr/>
        <a:lstStyle/>
        <a:p>
          <a:endParaRPr lang="ru-RU"/>
        </a:p>
      </dgm:t>
    </dgm:pt>
    <dgm:pt modelId="{A0FDFED8-123F-449A-B2CA-501BC9322BD1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оценена необходимость отражения в Справках сведений о расходах;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0BF27F0-7632-4D06-88DF-068614989411}" type="parTrans" cxnId="{6B4FE966-8DD4-427A-A9FA-80BD4202DE83}">
      <dgm:prSet/>
      <dgm:spPr/>
      <dgm:t>
        <a:bodyPr/>
        <a:lstStyle/>
        <a:p>
          <a:endParaRPr lang="ru-RU"/>
        </a:p>
      </dgm:t>
    </dgm:pt>
    <dgm:pt modelId="{46793493-C236-451B-A7C7-3D2488823534}" type="sibTrans" cxnId="{6B4FE966-8DD4-427A-A9FA-80BD4202DE83}">
      <dgm:prSet/>
      <dgm:spPr/>
      <dgm:t>
        <a:bodyPr/>
        <a:lstStyle/>
        <a:p>
          <a:endParaRPr lang="ru-RU"/>
        </a:p>
      </dgm:t>
    </dgm:pt>
    <dgm:pt modelId="{35AE7A59-98B1-4ABE-94F4-6BEA23D9D3B0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проведена сверка данных по ЕГРЮЛ в части информации об участии в управлении юридических лиц  – выборочно;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AA2574A-2696-4E1C-9944-26C52D7764F9}" type="parTrans" cxnId="{45392555-FE9E-4CB7-8A50-F92F9F984811}">
      <dgm:prSet/>
      <dgm:spPr/>
      <dgm:t>
        <a:bodyPr/>
        <a:lstStyle/>
        <a:p>
          <a:endParaRPr lang="ru-RU"/>
        </a:p>
      </dgm:t>
    </dgm:pt>
    <dgm:pt modelId="{AA788EF5-1E88-4B66-B8E8-C4A7AC939705}" type="sibTrans" cxnId="{45392555-FE9E-4CB7-8A50-F92F9F984811}">
      <dgm:prSet/>
      <dgm:spPr/>
      <dgm:t>
        <a:bodyPr/>
        <a:lstStyle/>
        <a:p>
          <a:endParaRPr lang="ru-RU"/>
        </a:p>
      </dgm:t>
    </dgm:pt>
    <dgm:pt modelId="{30BEF4C2-1C78-4240-AA7A-E6EE58B0569E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сведения сопоставлены с данными </a:t>
          </a:r>
          <a:r>
            <a:rPr lang="ru-RU" sz="1600" b="1" dirty="0" err="1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Росреестра</a:t>
          </a:r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     ФНС РФ (в рамках СМЭВ-3) – выборочно;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15D9AD3-906C-44EE-9A23-7609666BC6CE}" type="parTrans" cxnId="{C26554B8-FD4C-479E-AB75-6E8817227068}">
      <dgm:prSet/>
      <dgm:spPr/>
      <dgm:t>
        <a:bodyPr/>
        <a:lstStyle/>
        <a:p>
          <a:endParaRPr lang="ru-RU"/>
        </a:p>
      </dgm:t>
    </dgm:pt>
    <dgm:pt modelId="{CFF4CF92-67A4-4948-A7DA-EA55E1EEFC93}" type="sibTrans" cxnId="{C26554B8-FD4C-479E-AB75-6E8817227068}">
      <dgm:prSet/>
      <dgm:spPr/>
      <dgm:t>
        <a:bodyPr/>
        <a:lstStyle/>
        <a:p>
          <a:endParaRPr lang="ru-RU"/>
        </a:p>
      </dgm:t>
    </dgm:pt>
    <dgm:pt modelId="{49B2D961-01A2-4E1D-8BD1-C50794EA4AD7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изучены открытые данные на сайте ФНС РФ, на сайте https://www.rusprofile.ru/ – выборочно.</a:t>
          </a:r>
        </a:p>
      </dgm:t>
    </dgm:pt>
    <dgm:pt modelId="{D2C2D79C-9721-42D1-8FE4-FB825C7474D6}" type="parTrans" cxnId="{DB841CCA-9329-497F-88DA-F70A9263FD3F}">
      <dgm:prSet/>
      <dgm:spPr/>
      <dgm:t>
        <a:bodyPr/>
        <a:lstStyle/>
        <a:p>
          <a:endParaRPr lang="ru-RU"/>
        </a:p>
      </dgm:t>
    </dgm:pt>
    <dgm:pt modelId="{DF1FC1F8-79DE-44FF-AED8-57D9F88B18E7}" type="sibTrans" cxnId="{DB841CCA-9329-497F-88DA-F70A9263FD3F}">
      <dgm:prSet/>
      <dgm:spPr/>
      <dgm:t>
        <a:bodyPr/>
        <a:lstStyle/>
        <a:p>
          <a:endParaRPr lang="ru-RU"/>
        </a:p>
      </dgm:t>
    </dgm:pt>
    <dgm:pt modelId="{3B19A10A-C033-4F54-AA1C-0A079160BDAB}" type="pres">
      <dgm:prSet presAssocID="{A581A963-E4AA-45C2-9892-E943C4ED476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286130F-2B4B-4AEF-A0B1-182538101394}" type="pres">
      <dgm:prSet presAssocID="{A581A963-E4AA-45C2-9892-E943C4ED4769}" presName="Name1" presStyleCnt="0"/>
      <dgm:spPr/>
    </dgm:pt>
    <dgm:pt modelId="{08AC4ED1-B0E3-4127-BF56-91520F7DD504}" type="pres">
      <dgm:prSet presAssocID="{A581A963-E4AA-45C2-9892-E943C4ED4769}" presName="cycle" presStyleCnt="0"/>
      <dgm:spPr/>
    </dgm:pt>
    <dgm:pt modelId="{506E9464-2EB1-45F9-A0B2-E87125405C46}" type="pres">
      <dgm:prSet presAssocID="{A581A963-E4AA-45C2-9892-E943C4ED4769}" presName="srcNode" presStyleLbl="node1" presStyleIdx="0" presStyleCnt="5"/>
      <dgm:spPr/>
    </dgm:pt>
    <dgm:pt modelId="{9142DC58-6874-430E-BAAB-17EC44B4B32C}" type="pres">
      <dgm:prSet presAssocID="{A581A963-E4AA-45C2-9892-E943C4ED4769}" presName="conn" presStyleLbl="parChTrans1D2" presStyleIdx="0" presStyleCnt="1"/>
      <dgm:spPr/>
      <dgm:t>
        <a:bodyPr/>
        <a:lstStyle/>
        <a:p>
          <a:endParaRPr lang="ru-RU"/>
        </a:p>
      </dgm:t>
    </dgm:pt>
    <dgm:pt modelId="{14A2CD9D-B551-4EAF-818E-B90255F0FAC5}" type="pres">
      <dgm:prSet presAssocID="{A581A963-E4AA-45C2-9892-E943C4ED4769}" presName="extraNode" presStyleLbl="node1" presStyleIdx="0" presStyleCnt="5"/>
      <dgm:spPr/>
    </dgm:pt>
    <dgm:pt modelId="{B1A71E65-87D2-4409-BA26-9D3DCBD3ED19}" type="pres">
      <dgm:prSet presAssocID="{A581A963-E4AA-45C2-9892-E943C4ED4769}" presName="dstNode" presStyleLbl="node1" presStyleIdx="0" presStyleCnt="5"/>
      <dgm:spPr/>
    </dgm:pt>
    <dgm:pt modelId="{9A976CCD-C506-4DED-87F7-15CF962EE2FD}" type="pres">
      <dgm:prSet presAssocID="{4E562D3E-D6D9-4E7F-B968-A0A64A8176D2}" presName="text_1" presStyleLbl="node1" presStyleIdx="0" presStyleCnt="5" custScaleY="1192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CF06F6-A725-4248-8898-A99A15EDA368}" type="pres">
      <dgm:prSet presAssocID="{4E562D3E-D6D9-4E7F-B968-A0A64A8176D2}" presName="accent_1" presStyleCnt="0"/>
      <dgm:spPr/>
    </dgm:pt>
    <dgm:pt modelId="{B6250536-20E9-42A9-B6BA-928A1B26B12A}" type="pres">
      <dgm:prSet presAssocID="{4E562D3E-D6D9-4E7F-B968-A0A64A8176D2}" presName="accentRepeatNode" presStyleLbl="solidFgAcc1" presStyleIdx="0" presStyleCnt="5"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48F17E2C-2E8A-42BD-8BDA-CDA4E0E754F4}" type="pres">
      <dgm:prSet presAssocID="{A0FDFED8-123F-449A-B2CA-501BC9322BD1}" presName="text_2" presStyleLbl="node1" presStyleIdx="1" presStyleCnt="5" custScaleY="1166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F9F1DA-98E6-4567-95B4-97952E754124}" type="pres">
      <dgm:prSet presAssocID="{A0FDFED8-123F-449A-B2CA-501BC9322BD1}" presName="accent_2" presStyleCnt="0"/>
      <dgm:spPr/>
    </dgm:pt>
    <dgm:pt modelId="{2C54FF35-0B74-4825-8CB5-C7B57690A514}" type="pres">
      <dgm:prSet presAssocID="{A0FDFED8-123F-449A-B2CA-501BC9322BD1}" presName="accentRepeatNode" presStyleLbl="solidFgAcc1" presStyleIdx="1" presStyleCnt="5"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071F8F67-5DDF-4CE8-AF44-83AD3289E10D}" type="pres">
      <dgm:prSet presAssocID="{35AE7A59-98B1-4ABE-94F4-6BEA23D9D3B0}" presName="text_3" presStyleLbl="node1" presStyleIdx="2" presStyleCnt="5" custScaleY="1140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F45290-AF2F-4216-A2D5-DBE42DA8D5FA}" type="pres">
      <dgm:prSet presAssocID="{35AE7A59-98B1-4ABE-94F4-6BEA23D9D3B0}" presName="accent_3" presStyleCnt="0"/>
      <dgm:spPr/>
    </dgm:pt>
    <dgm:pt modelId="{047A4BDD-34B0-486C-8530-B7F456D4C222}" type="pres">
      <dgm:prSet presAssocID="{35AE7A59-98B1-4ABE-94F4-6BEA23D9D3B0}" presName="accentRepeatNode" presStyleLbl="solidFgAcc1" presStyleIdx="2" presStyleCnt="5"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470633B9-5A7C-4C8E-A776-80F2E00738D8}" type="pres">
      <dgm:prSet presAssocID="{30BEF4C2-1C78-4240-AA7A-E6EE58B0569E}" presName="text_4" presStyleLbl="node1" presStyleIdx="3" presStyleCnt="5" custScaleY="1115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A00748-C6A2-4E89-9D79-F52ECF076B30}" type="pres">
      <dgm:prSet presAssocID="{30BEF4C2-1C78-4240-AA7A-E6EE58B0569E}" presName="accent_4" presStyleCnt="0"/>
      <dgm:spPr/>
    </dgm:pt>
    <dgm:pt modelId="{58D362A8-7FE1-4F1D-A508-564F6D61F71E}" type="pres">
      <dgm:prSet presAssocID="{30BEF4C2-1C78-4240-AA7A-E6EE58B0569E}" presName="accentRepeatNode" presStyleLbl="solidFgAcc1" presStyleIdx="3" presStyleCnt="5"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828C800E-1CEB-40A1-AFDC-0C8EE98792E5}" type="pres">
      <dgm:prSet presAssocID="{49B2D961-01A2-4E1D-8BD1-C50794EA4AD7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3C02F1-0D2B-4C86-BBED-296D6461F28D}" type="pres">
      <dgm:prSet presAssocID="{49B2D961-01A2-4E1D-8BD1-C50794EA4AD7}" presName="accent_5" presStyleCnt="0"/>
      <dgm:spPr/>
    </dgm:pt>
    <dgm:pt modelId="{9893AEC8-D23C-4354-8D51-48E30B16B8F5}" type="pres">
      <dgm:prSet presAssocID="{49B2D961-01A2-4E1D-8BD1-C50794EA4AD7}" presName="accentRepeatNode" presStyleLbl="solidFgAcc1" presStyleIdx="4" presStyleCnt="5"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</dgm:ptLst>
  <dgm:cxnLst>
    <dgm:cxn modelId="{4896C36D-8545-4C66-8CFB-17276DDFEF44}" srcId="{A581A963-E4AA-45C2-9892-E943C4ED4769}" destId="{4E562D3E-D6D9-4E7F-B968-A0A64A8176D2}" srcOrd="0" destOrd="0" parTransId="{78C89614-839A-45B3-978E-A3E7281CDCA3}" sibTransId="{8B84F98B-BE6F-4196-90AC-33D46B6D52B7}"/>
    <dgm:cxn modelId="{2633CCFB-D7C5-4D80-B2C4-6DF9FC43CA17}" type="presOf" srcId="{35AE7A59-98B1-4ABE-94F4-6BEA23D9D3B0}" destId="{071F8F67-5DDF-4CE8-AF44-83AD3289E10D}" srcOrd="0" destOrd="0" presId="urn:microsoft.com/office/officeart/2008/layout/VerticalCurvedList"/>
    <dgm:cxn modelId="{DFCBE18D-DC47-4397-9D9B-74F8FE8BD5F9}" type="presOf" srcId="{A0FDFED8-123F-449A-B2CA-501BC9322BD1}" destId="{48F17E2C-2E8A-42BD-8BDA-CDA4E0E754F4}" srcOrd="0" destOrd="0" presId="urn:microsoft.com/office/officeart/2008/layout/VerticalCurvedList"/>
    <dgm:cxn modelId="{CBA6898A-4535-4628-A9FB-9D1F0C8FBF31}" type="presOf" srcId="{8B84F98B-BE6F-4196-90AC-33D46B6D52B7}" destId="{9142DC58-6874-430E-BAAB-17EC44B4B32C}" srcOrd="0" destOrd="0" presId="urn:microsoft.com/office/officeart/2008/layout/VerticalCurvedList"/>
    <dgm:cxn modelId="{94694544-0A97-41CB-8F1B-F819619A25B9}" type="presOf" srcId="{4E562D3E-D6D9-4E7F-B968-A0A64A8176D2}" destId="{9A976CCD-C506-4DED-87F7-15CF962EE2FD}" srcOrd="0" destOrd="0" presId="urn:microsoft.com/office/officeart/2008/layout/VerticalCurvedList"/>
    <dgm:cxn modelId="{9C6FC947-D846-4429-A5A1-FDE1BD19A38F}" type="presOf" srcId="{A581A963-E4AA-45C2-9892-E943C4ED4769}" destId="{3B19A10A-C033-4F54-AA1C-0A079160BDAB}" srcOrd="0" destOrd="0" presId="urn:microsoft.com/office/officeart/2008/layout/VerticalCurvedList"/>
    <dgm:cxn modelId="{C26554B8-FD4C-479E-AB75-6E8817227068}" srcId="{A581A963-E4AA-45C2-9892-E943C4ED4769}" destId="{30BEF4C2-1C78-4240-AA7A-E6EE58B0569E}" srcOrd="3" destOrd="0" parTransId="{C15D9AD3-906C-44EE-9A23-7609666BC6CE}" sibTransId="{CFF4CF92-67A4-4948-A7DA-EA55E1EEFC93}"/>
    <dgm:cxn modelId="{45392555-FE9E-4CB7-8A50-F92F9F984811}" srcId="{A581A963-E4AA-45C2-9892-E943C4ED4769}" destId="{35AE7A59-98B1-4ABE-94F4-6BEA23D9D3B0}" srcOrd="2" destOrd="0" parTransId="{4AA2574A-2696-4E1C-9944-26C52D7764F9}" sibTransId="{AA788EF5-1E88-4B66-B8E8-C4A7AC939705}"/>
    <dgm:cxn modelId="{326C6CDA-0E68-4353-B1ED-C715C80B3DA1}" type="presOf" srcId="{30BEF4C2-1C78-4240-AA7A-E6EE58B0569E}" destId="{470633B9-5A7C-4C8E-A776-80F2E00738D8}" srcOrd="0" destOrd="0" presId="urn:microsoft.com/office/officeart/2008/layout/VerticalCurvedList"/>
    <dgm:cxn modelId="{64789D71-B2FE-402F-B06E-E47D4AB990BF}" type="presOf" srcId="{49B2D961-01A2-4E1D-8BD1-C50794EA4AD7}" destId="{828C800E-1CEB-40A1-AFDC-0C8EE98792E5}" srcOrd="0" destOrd="0" presId="urn:microsoft.com/office/officeart/2008/layout/VerticalCurvedList"/>
    <dgm:cxn modelId="{DB841CCA-9329-497F-88DA-F70A9263FD3F}" srcId="{A581A963-E4AA-45C2-9892-E943C4ED4769}" destId="{49B2D961-01A2-4E1D-8BD1-C50794EA4AD7}" srcOrd="4" destOrd="0" parTransId="{D2C2D79C-9721-42D1-8FE4-FB825C7474D6}" sibTransId="{DF1FC1F8-79DE-44FF-AED8-57D9F88B18E7}"/>
    <dgm:cxn modelId="{6B4FE966-8DD4-427A-A9FA-80BD4202DE83}" srcId="{A581A963-E4AA-45C2-9892-E943C4ED4769}" destId="{A0FDFED8-123F-449A-B2CA-501BC9322BD1}" srcOrd="1" destOrd="0" parTransId="{50BF27F0-7632-4D06-88DF-068614989411}" sibTransId="{46793493-C236-451B-A7C7-3D2488823534}"/>
    <dgm:cxn modelId="{966DFAE7-488B-4DC5-90F2-50BDFC1CCFF2}" type="presParOf" srcId="{3B19A10A-C033-4F54-AA1C-0A079160BDAB}" destId="{1286130F-2B4B-4AEF-A0B1-182538101394}" srcOrd="0" destOrd="0" presId="urn:microsoft.com/office/officeart/2008/layout/VerticalCurvedList"/>
    <dgm:cxn modelId="{04C1FBC5-2089-495F-B7AA-57F1C5E3BA6F}" type="presParOf" srcId="{1286130F-2B4B-4AEF-A0B1-182538101394}" destId="{08AC4ED1-B0E3-4127-BF56-91520F7DD504}" srcOrd="0" destOrd="0" presId="urn:microsoft.com/office/officeart/2008/layout/VerticalCurvedList"/>
    <dgm:cxn modelId="{9C8933D9-B89C-4F1F-B8BD-167F29B4AB12}" type="presParOf" srcId="{08AC4ED1-B0E3-4127-BF56-91520F7DD504}" destId="{506E9464-2EB1-45F9-A0B2-E87125405C46}" srcOrd="0" destOrd="0" presId="urn:microsoft.com/office/officeart/2008/layout/VerticalCurvedList"/>
    <dgm:cxn modelId="{845E502B-068F-4815-8253-258F5ED5625E}" type="presParOf" srcId="{08AC4ED1-B0E3-4127-BF56-91520F7DD504}" destId="{9142DC58-6874-430E-BAAB-17EC44B4B32C}" srcOrd="1" destOrd="0" presId="urn:microsoft.com/office/officeart/2008/layout/VerticalCurvedList"/>
    <dgm:cxn modelId="{3744D09E-BE60-4983-89C3-D2BABE30FE71}" type="presParOf" srcId="{08AC4ED1-B0E3-4127-BF56-91520F7DD504}" destId="{14A2CD9D-B551-4EAF-818E-B90255F0FAC5}" srcOrd="2" destOrd="0" presId="urn:microsoft.com/office/officeart/2008/layout/VerticalCurvedList"/>
    <dgm:cxn modelId="{9FF30FAB-AC87-4BAE-8502-BCD3FD105FFF}" type="presParOf" srcId="{08AC4ED1-B0E3-4127-BF56-91520F7DD504}" destId="{B1A71E65-87D2-4409-BA26-9D3DCBD3ED19}" srcOrd="3" destOrd="0" presId="urn:microsoft.com/office/officeart/2008/layout/VerticalCurvedList"/>
    <dgm:cxn modelId="{A8D13943-BFA4-4C87-9280-8BAA5FFA7E51}" type="presParOf" srcId="{1286130F-2B4B-4AEF-A0B1-182538101394}" destId="{9A976CCD-C506-4DED-87F7-15CF962EE2FD}" srcOrd="1" destOrd="0" presId="urn:microsoft.com/office/officeart/2008/layout/VerticalCurvedList"/>
    <dgm:cxn modelId="{4F95AD3E-F5B9-4E60-81FF-92A87CF50FB4}" type="presParOf" srcId="{1286130F-2B4B-4AEF-A0B1-182538101394}" destId="{87CF06F6-A725-4248-8898-A99A15EDA368}" srcOrd="2" destOrd="0" presId="urn:microsoft.com/office/officeart/2008/layout/VerticalCurvedList"/>
    <dgm:cxn modelId="{AA0339F4-D6C0-40F0-A4C4-6124D71DDC50}" type="presParOf" srcId="{87CF06F6-A725-4248-8898-A99A15EDA368}" destId="{B6250536-20E9-42A9-B6BA-928A1B26B12A}" srcOrd="0" destOrd="0" presId="urn:microsoft.com/office/officeart/2008/layout/VerticalCurvedList"/>
    <dgm:cxn modelId="{E868525F-1419-4018-8485-B1C8B7A4E327}" type="presParOf" srcId="{1286130F-2B4B-4AEF-A0B1-182538101394}" destId="{48F17E2C-2E8A-42BD-8BDA-CDA4E0E754F4}" srcOrd="3" destOrd="0" presId="urn:microsoft.com/office/officeart/2008/layout/VerticalCurvedList"/>
    <dgm:cxn modelId="{587E11F1-CDFA-40E4-AE84-19F0184E7A89}" type="presParOf" srcId="{1286130F-2B4B-4AEF-A0B1-182538101394}" destId="{82F9F1DA-98E6-4567-95B4-97952E754124}" srcOrd="4" destOrd="0" presId="urn:microsoft.com/office/officeart/2008/layout/VerticalCurvedList"/>
    <dgm:cxn modelId="{F69C77F4-91A2-498B-B63E-678D6A40D4BC}" type="presParOf" srcId="{82F9F1DA-98E6-4567-95B4-97952E754124}" destId="{2C54FF35-0B74-4825-8CB5-C7B57690A514}" srcOrd="0" destOrd="0" presId="urn:microsoft.com/office/officeart/2008/layout/VerticalCurvedList"/>
    <dgm:cxn modelId="{AFC8700C-52FB-48E0-AE47-128EA9621688}" type="presParOf" srcId="{1286130F-2B4B-4AEF-A0B1-182538101394}" destId="{071F8F67-5DDF-4CE8-AF44-83AD3289E10D}" srcOrd="5" destOrd="0" presId="urn:microsoft.com/office/officeart/2008/layout/VerticalCurvedList"/>
    <dgm:cxn modelId="{34E45264-1261-424A-A231-5F0FD05FC255}" type="presParOf" srcId="{1286130F-2B4B-4AEF-A0B1-182538101394}" destId="{86F45290-AF2F-4216-A2D5-DBE42DA8D5FA}" srcOrd="6" destOrd="0" presId="urn:microsoft.com/office/officeart/2008/layout/VerticalCurvedList"/>
    <dgm:cxn modelId="{83850ACC-632D-4807-B91D-F99B9CB26739}" type="presParOf" srcId="{86F45290-AF2F-4216-A2D5-DBE42DA8D5FA}" destId="{047A4BDD-34B0-486C-8530-B7F456D4C222}" srcOrd="0" destOrd="0" presId="urn:microsoft.com/office/officeart/2008/layout/VerticalCurvedList"/>
    <dgm:cxn modelId="{0741B0CD-A079-44DC-9C48-FFD51A9AED41}" type="presParOf" srcId="{1286130F-2B4B-4AEF-A0B1-182538101394}" destId="{470633B9-5A7C-4C8E-A776-80F2E00738D8}" srcOrd="7" destOrd="0" presId="urn:microsoft.com/office/officeart/2008/layout/VerticalCurvedList"/>
    <dgm:cxn modelId="{25F799C3-F34F-41A5-A91C-07C7BB3E13B6}" type="presParOf" srcId="{1286130F-2B4B-4AEF-A0B1-182538101394}" destId="{A9A00748-C6A2-4E89-9D79-F52ECF076B30}" srcOrd="8" destOrd="0" presId="urn:microsoft.com/office/officeart/2008/layout/VerticalCurvedList"/>
    <dgm:cxn modelId="{058E2102-E912-47E1-BF50-37A90A23F8D1}" type="presParOf" srcId="{A9A00748-C6A2-4E89-9D79-F52ECF076B30}" destId="{58D362A8-7FE1-4F1D-A508-564F6D61F71E}" srcOrd="0" destOrd="0" presId="urn:microsoft.com/office/officeart/2008/layout/VerticalCurvedList"/>
    <dgm:cxn modelId="{E787B3FB-6BDB-4976-B9AE-32E0F7C2F4CF}" type="presParOf" srcId="{1286130F-2B4B-4AEF-A0B1-182538101394}" destId="{828C800E-1CEB-40A1-AFDC-0C8EE98792E5}" srcOrd="9" destOrd="0" presId="urn:microsoft.com/office/officeart/2008/layout/VerticalCurvedList"/>
    <dgm:cxn modelId="{CFD79CB8-B840-407D-B520-40DE3022E211}" type="presParOf" srcId="{1286130F-2B4B-4AEF-A0B1-182538101394}" destId="{B33C02F1-0D2B-4C86-BBED-296D6461F28D}" srcOrd="10" destOrd="0" presId="urn:microsoft.com/office/officeart/2008/layout/VerticalCurvedList"/>
    <dgm:cxn modelId="{8406CB33-5B8C-4513-8155-29CA6599F412}" type="presParOf" srcId="{B33C02F1-0D2B-4C86-BBED-296D6461F28D}" destId="{9893AEC8-D23C-4354-8D51-48E30B16B8F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581A963-E4AA-45C2-9892-E943C4ED4769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562D3E-D6D9-4E7F-B968-A0A64A8176D2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21 проверка достоверности и полноты сведений о доходах, об имуществе и обязательствах имущественного характера 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8C89614-839A-45B3-978E-A3E7281CDCA3}" type="parTrans" cxnId="{4896C36D-8545-4C66-8CFB-17276DDFEF44}">
      <dgm:prSet/>
      <dgm:spPr/>
      <dgm:t>
        <a:bodyPr/>
        <a:lstStyle/>
        <a:p>
          <a:endParaRPr lang="ru-RU"/>
        </a:p>
      </dgm:t>
    </dgm:pt>
    <dgm:pt modelId="{8B84F98B-BE6F-4196-90AC-33D46B6D52B7}" type="sibTrans" cxnId="{4896C36D-8545-4C66-8CFB-17276DDFEF44}">
      <dgm:prSet/>
      <dgm:spPr/>
      <dgm:t>
        <a:bodyPr/>
        <a:lstStyle/>
        <a:p>
          <a:endParaRPr lang="ru-RU"/>
        </a:p>
      </dgm:t>
    </dgm:pt>
    <dgm:pt modelId="{A0FDFED8-123F-449A-B2CA-501BC9322BD1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24 контроля за расходами, 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0BF27F0-7632-4D06-88DF-068614989411}" type="parTrans" cxnId="{6B4FE966-8DD4-427A-A9FA-80BD4202DE83}">
      <dgm:prSet/>
      <dgm:spPr/>
      <dgm:t>
        <a:bodyPr/>
        <a:lstStyle/>
        <a:p>
          <a:endParaRPr lang="ru-RU"/>
        </a:p>
      </dgm:t>
    </dgm:pt>
    <dgm:pt modelId="{46793493-C236-451B-A7C7-3D2488823534}" type="sibTrans" cxnId="{6B4FE966-8DD4-427A-A9FA-80BD4202DE83}">
      <dgm:prSet/>
      <dgm:spPr/>
      <dgm:t>
        <a:bodyPr/>
        <a:lstStyle/>
        <a:p>
          <a:endParaRPr lang="ru-RU"/>
        </a:p>
      </dgm:t>
    </dgm:pt>
    <dgm:pt modelId="{30BEF4C2-1C78-4240-AA7A-E6EE58B0569E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 контроль за расходами муниципального служащего.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15D9AD3-906C-44EE-9A23-7609666BC6CE}" type="parTrans" cxnId="{C26554B8-FD4C-479E-AB75-6E8817227068}">
      <dgm:prSet/>
      <dgm:spPr/>
      <dgm:t>
        <a:bodyPr/>
        <a:lstStyle/>
        <a:p>
          <a:endParaRPr lang="ru-RU"/>
        </a:p>
      </dgm:t>
    </dgm:pt>
    <dgm:pt modelId="{CFF4CF92-67A4-4948-A7DA-EA55E1EEFC93}" type="sibTrans" cxnId="{C26554B8-FD4C-479E-AB75-6E8817227068}">
      <dgm:prSet/>
      <dgm:spPr/>
      <dgm:t>
        <a:bodyPr/>
        <a:lstStyle/>
        <a:p>
          <a:endParaRPr lang="ru-RU"/>
        </a:p>
      </dgm:t>
    </dgm:pt>
    <dgm:pt modelId="{9398BCA2-E9EE-412D-A8CB-884371222A37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из них одновременно проверка и контроль </a:t>
          </a:r>
          <a:r>
            <a:rPr lang="ru-RU" sz="16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 расходами </a:t>
          </a:r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отношении 4 лиц;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D513A64-6DA0-4F4B-914C-41A14A8D5BBB}" type="parTrans" cxnId="{C1B23164-DA6A-4134-A241-7D3789B7341A}">
      <dgm:prSet/>
      <dgm:spPr/>
      <dgm:t>
        <a:bodyPr/>
        <a:lstStyle/>
        <a:p>
          <a:endParaRPr lang="ru-RU"/>
        </a:p>
      </dgm:t>
    </dgm:pt>
    <dgm:pt modelId="{CDBC0819-389E-43C4-B00E-0CE8BD21B25F}" type="sibTrans" cxnId="{C1B23164-DA6A-4134-A241-7D3789B7341A}">
      <dgm:prSet/>
      <dgm:spPr/>
      <dgm:t>
        <a:bodyPr/>
        <a:lstStyle/>
        <a:p>
          <a:endParaRPr lang="ru-RU"/>
        </a:p>
      </dgm:t>
    </dgm:pt>
    <dgm:pt modelId="{3B19A10A-C033-4F54-AA1C-0A079160BDAB}" type="pres">
      <dgm:prSet presAssocID="{A581A963-E4AA-45C2-9892-E943C4ED476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286130F-2B4B-4AEF-A0B1-182538101394}" type="pres">
      <dgm:prSet presAssocID="{A581A963-E4AA-45C2-9892-E943C4ED4769}" presName="Name1" presStyleCnt="0"/>
      <dgm:spPr/>
    </dgm:pt>
    <dgm:pt modelId="{08AC4ED1-B0E3-4127-BF56-91520F7DD504}" type="pres">
      <dgm:prSet presAssocID="{A581A963-E4AA-45C2-9892-E943C4ED4769}" presName="cycle" presStyleCnt="0"/>
      <dgm:spPr/>
    </dgm:pt>
    <dgm:pt modelId="{506E9464-2EB1-45F9-A0B2-E87125405C46}" type="pres">
      <dgm:prSet presAssocID="{A581A963-E4AA-45C2-9892-E943C4ED4769}" presName="srcNode" presStyleLbl="node1" presStyleIdx="0" presStyleCnt="4"/>
      <dgm:spPr/>
    </dgm:pt>
    <dgm:pt modelId="{9142DC58-6874-430E-BAAB-17EC44B4B32C}" type="pres">
      <dgm:prSet presAssocID="{A581A963-E4AA-45C2-9892-E943C4ED4769}" presName="conn" presStyleLbl="parChTrans1D2" presStyleIdx="0" presStyleCnt="1"/>
      <dgm:spPr/>
      <dgm:t>
        <a:bodyPr/>
        <a:lstStyle/>
        <a:p>
          <a:endParaRPr lang="ru-RU"/>
        </a:p>
      </dgm:t>
    </dgm:pt>
    <dgm:pt modelId="{14A2CD9D-B551-4EAF-818E-B90255F0FAC5}" type="pres">
      <dgm:prSet presAssocID="{A581A963-E4AA-45C2-9892-E943C4ED4769}" presName="extraNode" presStyleLbl="node1" presStyleIdx="0" presStyleCnt="4"/>
      <dgm:spPr/>
    </dgm:pt>
    <dgm:pt modelId="{B1A71E65-87D2-4409-BA26-9D3DCBD3ED19}" type="pres">
      <dgm:prSet presAssocID="{A581A963-E4AA-45C2-9892-E943C4ED4769}" presName="dstNode" presStyleLbl="node1" presStyleIdx="0" presStyleCnt="4"/>
      <dgm:spPr/>
    </dgm:pt>
    <dgm:pt modelId="{9A976CCD-C506-4DED-87F7-15CF962EE2FD}" type="pres">
      <dgm:prSet presAssocID="{4E562D3E-D6D9-4E7F-B968-A0A64A8176D2}" presName="text_1" presStyleLbl="node1" presStyleIdx="0" presStyleCnt="4" custScaleY="1228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CF06F6-A725-4248-8898-A99A15EDA368}" type="pres">
      <dgm:prSet presAssocID="{4E562D3E-D6D9-4E7F-B968-A0A64A8176D2}" presName="accent_1" presStyleCnt="0"/>
      <dgm:spPr/>
    </dgm:pt>
    <dgm:pt modelId="{B6250536-20E9-42A9-B6BA-928A1B26B12A}" type="pres">
      <dgm:prSet presAssocID="{4E562D3E-D6D9-4E7F-B968-A0A64A8176D2}" presName="accentRepeatNode" presStyleLbl="solidFgAcc1" presStyleIdx="0" presStyleCnt="4"/>
      <dgm:spPr>
        <a:pattFill prst="pct50">
          <a:fgClr>
            <a:schemeClr val="accent2">
              <a:lumMod val="40000"/>
              <a:lumOff val="60000"/>
            </a:schemeClr>
          </a:fgClr>
          <a:bgClr>
            <a:schemeClr val="bg1"/>
          </a:bgClr>
        </a:patt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48F17E2C-2E8A-42BD-8BDA-CDA4E0E754F4}" type="pres">
      <dgm:prSet presAssocID="{A0FDFED8-123F-449A-B2CA-501BC9322BD1}" presName="text_2" presStyleLbl="node1" presStyleIdx="1" presStyleCnt="4" custScaleY="1166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F9F1DA-98E6-4567-95B4-97952E754124}" type="pres">
      <dgm:prSet presAssocID="{A0FDFED8-123F-449A-B2CA-501BC9322BD1}" presName="accent_2" presStyleCnt="0"/>
      <dgm:spPr/>
    </dgm:pt>
    <dgm:pt modelId="{2C54FF35-0B74-4825-8CB5-C7B57690A514}" type="pres">
      <dgm:prSet presAssocID="{A0FDFED8-123F-449A-B2CA-501BC9322BD1}" presName="accentRepeatNode" presStyleLbl="solidFgAcc1" presStyleIdx="1" presStyleCnt="4"/>
      <dgm:spPr>
        <a:pattFill prst="pct6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5318C390-9737-4867-A645-1CC8177D175A}" type="pres">
      <dgm:prSet presAssocID="{9398BCA2-E9EE-412D-A8CB-884371222A37}" presName="text_3" presStyleLbl="node1" presStyleIdx="2" presStyleCnt="4" custScaleY="1186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D99D96-E8ED-45C7-A578-842EA4A1F4AD}" type="pres">
      <dgm:prSet presAssocID="{9398BCA2-E9EE-412D-A8CB-884371222A37}" presName="accent_3" presStyleCnt="0"/>
      <dgm:spPr/>
    </dgm:pt>
    <dgm:pt modelId="{14905C3C-7947-4927-BE72-AA2915E714EF}" type="pres">
      <dgm:prSet presAssocID="{9398BCA2-E9EE-412D-A8CB-884371222A37}" presName="accentRepeatNode" presStyleLbl="solidFgAcc1" presStyleIdx="2" presStyleCnt="4"/>
      <dgm:spPr>
        <a:pattFill prst="pct6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470633B9-5A7C-4C8E-A776-80F2E00738D8}" type="pres">
      <dgm:prSet presAssocID="{30BEF4C2-1C78-4240-AA7A-E6EE58B0569E}" presName="text_4" presStyleLbl="node1" presStyleIdx="3" presStyleCnt="4" custScaleY="1115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A00748-C6A2-4E89-9D79-F52ECF076B30}" type="pres">
      <dgm:prSet presAssocID="{30BEF4C2-1C78-4240-AA7A-E6EE58B0569E}" presName="accent_4" presStyleCnt="0"/>
      <dgm:spPr/>
    </dgm:pt>
    <dgm:pt modelId="{58D362A8-7FE1-4F1D-A508-564F6D61F71E}" type="pres">
      <dgm:prSet presAssocID="{30BEF4C2-1C78-4240-AA7A-E6EE58B0569E}" presName="accentRepeatNode" presStyleLbl="solidFgAcc1" presStyleIdx="3" presStyleCnt="4"/>
      <dgm:spPr>
        <a:pattFill prst="pct6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</dgm:ptLst>
  <dgm:cxnLst>
    <dgm:cxn modelId="{4896C36D-8545-4C66-8CFB-17276DDFEF44}" srcId="{A581A963-E4AA-45C2-9892-E943C4ED4769}" destId="{4E562D3E-D6D9-4E7F-B968-A0A64A8176D2}" srcOrd="0" destOrd="0" parTransId="{78C89614-839A-45B3-978E-A3E7281CDCA3}" sibTransId="{8B84F98B-BE6F-4196-90AC-33D46B6D52B7}"/>
    <dgm:cxn modelId="{63BFF8E3-44EE-41DB-93CC-A4AEA51EC03B}" type="presOf" srcId="{A581A963-E4AA-45C2-9892-E943C4ED4769}" destId="{3B19A10A-C033-4F54-AA1C-0A079160BDAB}" srcOrd="0" destOrd="0" presId="urn:microsoft.com/office/officeart/2008/layout/VerticalCurvedList"/>
    <dgm:cxn modelId="{0A7B181E-0B05-41CD-87B4-4025FC21C90D}" type="presOf" srcId="{A0FDFED8-123F-449A-B2CA-501BC9322BD1}" destId="{48F17E2C-2E8A-42BD-8BDA-CDA4E0E754F4}" srcOrd="0" destOrd="0" presId="urn:microsoft.com/office/officeart/2008/layout/VerticalCurvedList"/>
    <dgm:cxn modelId="{BF45ED9A-B24A-4329-A316-4B2F37493CC4}" type="presOf" srcId="{4E562D3E-D6D9-4E7F-B968-A0A64A8176D2}" destId="{9A976CCD-C506-4DED-87F7-15CF962EE2FD}" srcOrd="0" destOrd="0" presId="urn:microsoft.com/office/officeart/2008/layout/VerticalCurvedList"/>
    <dgm:cxn modelId="{29F1783E-1B72-4D5A-AA09-3430CCB91DAF}" type="presOf" srcId="{30BEF4C2-1C78-4240-AA7A-E6EE58B0569E}" destId="{470633B9-5A7C-4C8E-A776-80F2E00738D8}" srcOrd="0" destOrd="0" presId="urn:microsoft.com/office/officeart/2008/layout/VerticalCurvedList"/>
    <dgm:cxn modelId="{C26554B8-FD4C-479E-AB75-6E8817227068}" srcId="{A581A963-E4AA-45C2-9892-E943C4ED4769}" destId="{30BEF4C2-1C78-4240-AA7A-E6EE58B0569E}" srcOrd="3" destOrd="0" parTransId="{C15D9AD3-906C-44EE-9A23-7609666BC6CE}" sibTransId="{CFF4CF92-67A4-4948-A7DA-EA55E1EEFC93}"/>
    <dgm:cxn modelId="{C1B23164-DA6A-4134-A241-7D3789B7341A}" srcId="{A581A963-E4AA-45C2-9892-E943C4ED4769}" destId="{9398BCA2-E9EE-412D-A8CB-884371222A37}" srcOrd="2" destOrd="0" parTransId="{CD513A64-6DA0-4F4B-914C-41A14A8D5BBB}" sibTransId="{CDBC0819-389E-43C4-B00E-0CE8BD21B25F}"/>
    <dgm:cxn modelId="{497B6F87-A67F-4B36-9353-C11B120E5659}" type="presOf" srcId="{9398BCA2-E9EE-412D-A8CB-884371222A37}" destId="{5318C390-9737-4867-A645-1CC8177D175A}" srcOrd="0" destOrd="0" presId="urn:microsoft.com/office/officeart/2008/layout/VerticalCurvedList"/>
    <dgm:cxn modelId="{208D52F0-9704-4331-9D34-946A6A1E24C5}" type="presOf" srcId="{8B84F98B-BE6F-4196-90AC-33D46B6D52B7}" destId="{9142DC58-6874-430E-BAAB-17EC44B4B32C}" srcOrd="0" destOrd="0" presId="urn:microsoft.com/office/officeart/2008/layout/VerticalCurvedList"/>
    <dgm:cxn modelId="{6B4FE966-8DD4-427A-A9FA-80BD4202DE83}" srcId="{A581A963-E4AA-45C2-9892-E943C4ED4769}" destId="{A0FDFED8-123F-449A-B2CA-501BC9322BD1}" srcOrd="1" destOrd="0" parTransId="{50BF27F0-7632-4D06-88DF-068614989411}" sibTransId="{46793493-C236-451B-A7C7-3D2488823534}"/>
    <dgm:cxn modelId="{187791DB-E80D-42E6-9CF4-AF361FF36F5E}" type="presParOf" srcId="{3B19A10A-C033-4F54-AA1C-0A079160BDAB}" destId="{1286130F-2B4B-4AEF-A0B1-182538101394}" srcOrd="0" destOrd="0" presId="urn:microsoft.com/office/officeart/2008/layout/VerticalCurvedList"/>
    <dgm:cxn modelId="{9135F39D-B70B-40B2-95D7-E3F346202AD2}" type="presParOf" srcId="{1286130F-2B4B-4AEF-A0B1-182538101394}" destId="{08AC4ED1-B0E3-4127-BF56-91520F7DD504}" srcOrd="0" destOrd="0" presId="urn:microsoft.com/office/officeart/2008/layout/VerticalCurvedList"/>
    <dgm:cxn modelId="{2ED05A6E-DD82-44B7-B4AB-7A63C31A3068}" type="presParOf" srcId="{08AC4ED1-B0E3-4127-BF56-91520F7DD504}" destId="{506E9464-2EB1-45F9-A0B2-E87125405C46}" srcOrd="0" destOrd="0" presId="urn:microsoft.com/office/officeart/2008/layout/VerticalCurvedList"/>
    <dgm:cxn modelId="{36D3023E-8F26-4EA4-A734-33FF8AFCC2A1}" type="presParOf" srcId="{08AC4ED1-B0E3-4127-BF56-91520F7DD504}" destId="{9142DC58-6874-430E-BAAB-17EC44B4B32C}" srcOrd="1" destOrd="0" presId="urn:microsoft.com/office/officeart/2008/layout/VerticalCurvedList"/>
    <dgm:cxn modelId="{E151161F-7302-436E-87A3-B59148D585FE}" type="presParOf" srcId="{08AC4ED1-B0E3-4127-BF56-91520F7DD504}" destId="{14A2CD9D-B551-4EAF-818E-B90255F0FAC5}" srcOrd="2" destOrd="0" presId="urn:microsoft.com/office/officeart/2008/layout/VerticalCurvedList"/>
    <dgm:cxn modelId="{C2F77E52-886E-4559-A2AE-E77416C80C09}" type="presParOf" srcId="{08AC4ED1-B0E3-4127-BF56-91520F7DD504}" destId="{B1A71E65-87D2-4409-BA26-9D3DCBD3ED19}" srcOrd="3" destOrd="0" presId="urn:microsoft.com/office/officeart/2008/layout/VerticalCurvedList"/>
    <dgm:cxn modelId="{6B579579-C00D-4532-ACFE-5FADE8756679}" type="presParOf" srcId="{1286130F-2B4B-4AEF-A0B1-182538101394}" destId="{9A976CCD-C506-4DED-87F7-15CF962EE2FD}" srcOrd="1" destOrd="0" presId="urn:microsoft.com/office/officeart/2008/layout/VerticalCurvedList"/>
    <dgm:cxn modelId="{AC65546C-B562-4F89-B5E8-D6C542FFF384}" type="presParOf" srcId="{1286130F-2B4B-4AEF-A0B1-182538101394}" destId="{87CF06F6-A725-4248-8898-A99A15EDA368}" srcOrd="2" destOrd="0" presId="urn:microsoft.com/office/officeart/2008/layout/VerticalCurvedList"/>
    <dgm:cxn modelId="{CEF86D04-2A21-4807-95B6-0937FA3210DE}" type="presParOf" srcId="{87CF06F6-A725-4248-8898-A99A15EDA368}" destId="{B6250536-20E9-42A9-B6BA-928A1B26B12A}" srcOrd="0" destOrd="0" presId="urn:microsoft.com/office/officeart/2008/layout/VerticalCurvedList"/>
    <dgm:cxn modelId="{25542F2C-2C01-4D1E-8CE0-784D89F0EA4D}" type="presParOf" srcId="{1286130F-2B4B-4AEF-A0B1-182538101394}" destId="{48F17E2C-2E8A-42BD-8BDA-CDA4E0E754F4}" srcOrd="3" destOrd="0" presId="urn:microsoft.com/office/officeart/2008/layout/VerticalCurvedList"/>
    <dgm:cxn modelId="{70C8E5C5-8F81-4644-A1E0-0BAB94AF0A35}" type="presParOf" srcId="{1286130F-2B4B-4AEF-A0B1-182538101394}" destId="{82F9F1DA-98E6-4567-95B4-97952E754124}" srcOrd="4" destOrd="0" presId="urn:microsoft.com/office/officeart/2008/layout/VerticalCurvedList"/>
    <dgm:cxn modelId="{E12167A7-AD1D-46E8-9477-A0E5EB3BF3C6}" type="presParOf" srcId="{82F9F1DA-98E6-4567-95B4-97952E754124}" destId="{2C54FF35-0B74-4825-8CB5-C7B57690A514}" srcOrd="0" destOrd="0" presId="urn:microsoft.com/office/officeart/2008/layout/VerticalCurvedList"/>
    <dgm:cxn modelId="{CC83B8E8-CBD4-4F75-B329-9743B85E639E}" type="presParOf" srcId="{1286130F-2B4B-4AEF-A0B1-182538101394}" destId="{5318C390-9737-4867-A645-1CC8177D175A}" srcOrd="5" destOrd="0" presId="urn:microsoft.com/office/officeart/2008/layout/VerticalCurvedList"/>
    <dgm:cxn modelId="{7435FBA8-E594-4511-8F54-D03C51F4CD9D}" type="presParOf" srcId="{1286130F-2B4B-4AEF-A0B1-182538101394}" destId="{3BD99D96-E8ED-45C7-A578-842EA4A1F4AD}" srcOrd="6" destOrd="0" presId="urn:microsoft.com/office/officeart/2008/layout/VerticalCurvedList"/>
    <dgm:cxn modelId="{9E88BA91-1ECB-42DC-953A-558459DB2B01}" type="presParOf" srcId="{3BD99D96-E8ED-45C7-A578-842EA4A1F4AD}" destId="{14905C3C-7947-4927-BE72-AA2915E714EF}" srcOrd="0" destOrd="0" presId="urn:microsoft.com/office/officeart/2008/layout/VerticalCurvedList"/>
    <dgm:cxn modelId="{1427E8AB-168F-4D73-B14D-4401BB43018B}" type="presParOf" srcId="{1286130F-2B4B-4AEF-A0B1-182538101394}" destId="{470633B9-5A7C-4C8E-A776-80F2E00738D8}" srcOrd="7" destOrd="0" presId="urn:microsoft.com/office/officeart/2008/layout/VerticalCurvedList"/>
    <dgm:cxn modelId="{D78A7C0C-70A7-410E-88C2-CC042AFF68B3}" type="presParOf" srcId="{1286130F-2B4B-4AEF-A0B1-182538101394}" destId="{A9A00748-C6A2-4E89-9D79-F52ECF076B30}" srcOrd="8" destOrd="0" presId="urn:microsoft.com/office/officeart/2008/layout/VerticalCurvedList"/>
    <dgm:cxn modelId="{AA783119-55F1-4CF2-B0DC-A023546F1BA7}" type="presParOf" srcId="{A9A00748-C6A2-4E89-9D79-F52ECF076B30}" destId="{58D362A8-7FE1-4F1D-A508-564F6D61F71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E182477-6435-485D-B3B7-2C2990A50CF3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7BAADB-0BBA-4AF6-9DD8-B5DFF3B3B165}">
      <dgm:prSet phldrT="[Текст]"/>
      <dgm:spPr/>
      <dgm:t>
        <a:bodyPr/>
        <a:lstStyle/>
        <a:p>
          <a:r>
            <a:rPr lang="ru-RU" dirty="0" smtClean="0"/>
            <a:t>1.</a:t>
          </a:r>
          <a:endParaRPr lang="ru-RU" dirty="0"/>
        </a:p>
      </dgm:t>
    </dgm:pt>
    <dgm:pt modelId="{C42ACD4D-B8B9-441D-BC25-DBBECBC54A3D}" type="parTrans" cxnId="{AE9865AE-8BE7-4E38-B67C-053C624B5741}">
      <dgm:prSet/>
      <dgm:spPr/>
      <dgm:t>
        <a:bodyPr/>
        <a:lstStyle/>
        <a:p>
          <a:endParaRPr lang="ru-RU"/>
        </a:p>
      </dgm:t>
    </dgm:pt>
    <dgm:pt modelId="{D27A4655-3FEF-460F-94B8-616C02649D7D}" type="sibTrans" cxnId="{AE9865AE-8BE7-4E38-B67C-053C624B5741}">
      <dgm:prSet/>
      <dgm:spPr/>
      <dgm:t>
        <a:bodyPr/>
        <a:lstStyle/>
        <a:p>
          <a:endParaRPr lang="ru-RU"/>
        </a:p>
      </dgm:t>
    </dgm:pt>
    <dgm:pt modelId="{994D5598-AEA4-4CC7-9876-A24B4B7C77E8}">
      <dgm:prSet phldrT="[Текст]" custT="1"/>
      <dgm:spPr>
        <a:gradFill rotWithShape="0">
          <a:gsLst>
            <a:gs pos="6000">
              <a:schemeClr val="bg1"/>
            </a:gs>
            <a:gs pos="8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о доходах (не все доходы </a:t>
          </a:r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отражены)</a:t>
          </a:r>
          <a:endParaRPr lang="ru-RU" sz="1300" dirty="0"/>
        </a:p>
      </dgm:t>
    </dgm:pt>
    <dgm:pt modelId="{65F5E6A2-F396-4062-B636-7C1DF22530AD}" type="parTrans" cxnId="{4B0DA947-E73E-444F-993B-9A74F9615A6A}">
      <dgm:prSet/>
      <dgm:spPr/>
      <dgm:t>
        <a:bodyPr/>
        <a:lstStyle/>
        <a:p>
          <a:endParaRPr lang="ru-RU"/>
        </a:p>
      </dgm:t>
    </dgm:pt>
    <dgm:pt modelId="{BAE4DA07-8670-4DDD-A17A-5BB99DC71B9F}" type="sibTrans" cxnId="{4B0DA947-E73E-444F-993B-9A74F9615A6A}">
      <dgm:prSet/>
      <dgm:spPr/>
      <dgm:t>
        <a:bodyPr/>
        <a:lstStyle/>
        <a:p>
          <a:endParaRPr lang="ru-RU"/>
        </a:p>
      </dgm:t>
    </dgm:pt>
    <dgm:pt modelId="{7024F438-5D68-422E-AAEB-EF2199C5E18B}">
      <dgm:prSet phldrT="[Текст]"/>
      <dgm:spPr/>
      <dgm:t>
        <a:bodyPr/>
        <a:lstStyle/>
        <a:p>
          <a:r>
            <a:rPr lang="ru-RU" dirty="0" smtClean="0"/>
            <a:t>2.</a:t>
          </a:r>
          <a:endParaRPr lang="ru-RU" dirty="0"/>
        </a:p>
      </dgm:t>
    </dgm:pt>
    <dgm:pt modelId="{3934086B-4DE7-4E96-B7CA-A8C33AF57F65}" type="parTrans" cxnId="{AA4BC096-083F-43E8-A00C-978128436D77}">
      <dgm:prSet/>
      <dgm:spPr/>
      <dgm:t>
        <a:bodyPr/>
        <a:lstStyle/>
        <a:p>
          <a:endParaRPr lang="ru-RU"/>
        </a:p>
      </dgm:t>
    </dgm:pt>
    <dgm:pt modelId="{672D7423-92BE-43A3-A403-56FBC6EB1614}" type="sibTrans" cxnId="{AA4BC096-083F-43E8-A00C-978128436D77}">
      <dgm:prSet/>
      <dgm:spPr/>
      <dgm:t>
        <a:bodyPr/>
        <a:lstStyle/>
        <a:p>
          <a:endParaRPr lang="ru-RU"/>
        </a:p>
      </dgm:t>
    </dgm:pt>
    <dgm:pt modelId="{13D41DA5-5917-497D-B58C-73D5894E8051}">
      <dgm:prSet phldrT="[Текст]" custT="1"/>
      <dgm:spPr>
        <a:gradFill rotWithShape="0">
          <a:gsLst>
            <a:gs pos="6000">
              <a:schemeClr val="bg1"/>
            </a:gs>
            <a:gs pos="8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sz="1600" b="1" dirty="0" smtClean="0">
              <a:solidFill>
                <a:srgbClr val="00233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не заполнен раздел 2 о расходах 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0D47728-89A7-4CA1-A661-7F41A022C166}" type="parTrans" cxnId="{A18D89A2-8D9B-4D02-9FCC-3A0E7CD98E16}">
      <dgm:prSet/>
      <dgm:spPr/>
      <dgm:t>
        <a:bodyPr/>
        <a:lstStyle/>
        <a:p>
          <a:endParaRPr lang="ru-RU"/>
        </a:p>
      </dgm:t>
    </dgm:pt>
    <dgm:pt modelId="{432E788A-2C31-40A4-8C82-6C5906586B50}" type="sibTrans" cxnId="{A18D89A2-8D9B-4D02-9FCC-3A0E7CD98E16}">
      <dgm:prSet/>
      <dgm:spPr/>
      <dgm:t>
        <a:bodyPr/>
        <a:lstStyle/>
        <a:p>
          <a:endParaRPr lang="ru-RU"/>
        </a:p>
      </dgm:t>
    </dgm:pt>
    <dgm:pt modelId="{CABA46A8-9BF1-4086-8557-4CBA14C8F79F}">
      <dgm:prSet phldrT="[Текст]"/>
      <dgm:spPr/>
      <dgm:t>
        <a:bodyPr/>
        <a:lstStyle/>
        <a:p>
          <a:r>
            <a:rPr lang="ru-RU" dirty="0" smtClean="0"/>
            <a:t>3.</a:t>
          </a:r>
          <a:endParaRPr lang="ru-RU" dirty="0"/>
        </a:p>
      </dgm:t>
    </dgm:pt>
    <dgm:pt modelId="{8DDEE9CD-89E7-4FCE-8130-53CA429DA12C}" type="parTrans" cxnId="{BBF1154D-0BB4-4815-9F69-EE05E4CBABE2}">
      <dgm:prSet/>
      <dgm:spPr/>
      <dgm:t>
        <a:bodyPr/>
        <a:lstStyle/>
        <a:p>
          <a:endParaRPr lang="ru-RU"/>
        </a:p>
      </dgm:t>
    </dgm:pt>
    <dgm:pt modelId="{E0974135-5C61-4F36-A40D-7526B1BBD146}" type="sibTrans" cxnId="{BBF1154D-0BB4-4815-9F69-EE05E4CBABE2}">
      <dgm:prSet/>
      <dgm:spPr/>
      <dgm:t>
        <a:bodyPr/>
        <a:lstStyle/>
        <a:p>
          <a:endParaRPr lang="ru-RU"/>
        </a:p>
      </dgm:t>
    </dgm:pt>
    <dgm:pt modelId="{9DFCA07F-7A12-4103-A564-772E2161C3F3}">
      <dgm:prSet phldrT="[Текст]" custT="1"/>
      <dgm:spPr>
        <a:gradFill rotWithShape="0">
          <a:gsLst>
            <a:gs pos="6000">
              <a:schemeClr val="bg1"/>
            </a:gs>
            <a:gs pos="8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 недвижимом имуществе, находящемся в </a:t>
          </a:r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собственности 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2D5F87C-A436-4383-B985-3EDCABFD08C7}" type="parTrans" cxnId="{F89C6E82-89D8-4748-9972-6EC3C9A23F96}">
      <dgm:prSet/>
      <dgm:spPr/>
      <dgm:t>
        <a:bodyPr/>
        <a:lstStyle/>
        <a:p>
          <a:endParaRPr lang="ru-RU"/>
        </a:p>
      </dgm:t>
    </dgm:pt>
    <dgm:pt modelId="{BEA4AC2B-68EC-4A6A-BB30-3E89C485AD15}" type="sibTrans" cxnId="{F89C6E82-89D8-4748-9972-6EC3C9A23F96}">
      <dgm:prSet/>
      <dgm:spPr/>
      <dgm:t>
        <a:bodyPr/>
        <a:lstStyle/>
        <a:p>
          <a:endParaRPr lang="ru-RU"/>
        </a:p>
      </dgm:t>
    </dgm:pt>
    <dgm:pt modelId="{79D5C9FE-47AC-41A3-B875-31D59108F6D4}" type="pres">
      <dgm:prSet presAssocID="{DE182477-6435-485D-B3B7-2C2990A50CF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1171E8-FA22-463F-983E-E78F784D46D4}" type="pres">
      <dgm:prSet presAssocID="{F97BAADB-0BBA-4AF6-9DD8-B5DFF3B3B165}" presName="composite" presStyleCnt="0"/>
      <dgm:spPr/>
    </dgm:pt>
    <dgm:pt modelId="{E16359A9-7286-49C3-97F8-4B429D80B713}" type="pres">
      <dgm:prSet presAssocID="{F97BAADB-0BBA-4AF6-9DD8-B5DFF3B3B165}" presName="parentText" presStyleLbl="alignNode1" presStyleIdx="0" presStyleCnt="3" custLinFactNeighborX="-4653" custLinFactNeighborY="-4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A38E4E-E8CC-494B-892A-3F676104FDD6}" type="pres">
      <dgm:prSet presAssocID="{F97BAADB-0BBA-4AF6-9DD8-B5DFF3B3B165}" presName="descendantText" presStyleLbl="alignAcc1" presStyleIdx="0" presStyleCnt="3" custScaleY="100000" custLinFactNeighborX="-779" custLinFactNeighborY="-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A1443C-99AE-4239-A7EF-9D06D8CDE667}" type="pres">
      <dgm:prSet presAssocID="{D27A4655-3FEF-460F-94B8-616C02649D7D}" presName="sp" presStyleCnt="0"/>
      <dgm:spPr/>
    </dgm:pt>
    <dgm:pt modelId="{B94DAE82-B400-4F90-B4D0-05E38227BAC6}" type="pres">
      <dgm:prSet presAssocID="{7024F438-5D68-422E-AAEB-EF2199C5E18B}" presName="composite" presStyleCnt="0"/>
      <dgm:spPr/>
    </dgm:pt>
    <dgm:pt modelId="{C7516C43-28F4-4DD4-96B2-AC6580A0570A}" type="pres">
      <dgm:prSet presAssocID="{7024F438-5D68-422E-AAEB-EF2199C5E18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ACA03B-AB30-41C6-9933-F4FEAD4F812D}" type="pres">
      <dgm:prSet presAssocID="{7024F438-5D68-422E-AAEB-EF2199C5E18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4731C2-D634-4E47-9724-59186F712D24}" type="pres">
      <dgm:prSet presAssocID="{672D7423-92BE-43A3-A403-56FBC6EB1614}" presName="sp" presStyleCnt="0"/>
      <dgm:spPr/>
    </dgm:pt>
    <dgm:pt modelId="{0D8AEAC3-C0F0-4C5B-8EB0-1199727E1B63}" type="pres">
      <dgm:prSet presAssocID="{CABA46A8-9BF1-4086-8557-4CBA14C8F79F}" presName="composite" presStyleCnt="0"/>
      <dgm:spPr/>
    </dgm:pt>
    <dgm:pt modelId="{A22BF088-8DA6-4358-B4F5-64FD12A1761F}" type="pres">
      <dgm:prSet presAssocID="{CABA46A8-9BF1-4086-8557-4CBA14C8F79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972F21-779A-47C0-B826-C9E1C4DEEE5F}" type="pres">
      <dgm:prSet presAssocID="{CABA46A8-9BF1-4086-8557-4CBA14C8F79F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0DA947-E73E-444F-993B-9A74F9615A6A}" srcId="{F97BAADB-0BBA-4AF6-9DD8-B5DFF3B3B165}" destId="{994D5598-AEA4-4CC7-9876-A24B4B7C77E8}" srcOrd="0" destOrd="0" parTransId="{65F5E6A2-F396-4062-B636-7C1DF22530AD}" sibTransId="{BAE4DA07-8670-4DDD-A17A-5BB99DC71B9F}"/>
    <dgm:cxn modelId="{AE9865AE-8BE7-4E38-B67C-053C624B5741}" srcId="{DE182477-6435-485D-B3B7-2C2990A50CF3}" destId="{F97BAADB-0BBA-4AF6-9DD8-B5DFF3B3B165}" srcOrd="0" destOrd="0" parTransId="{C42ACD4D-B8B9-441D-BC25-DBBECBC54A3D}" sibTransId="{D27A4655-3FEF-460F-94B8-616C02649D7D}"/>
    <dgm:cxn modelId="{6C9CB07F-260B-4D3D-AF93-504ECBBFA043}" type="presOf" srcId="{CABA46A8-9BF1-4086-8557-4CBA14C8F79F}" destId="{A22BF088-8DA6-4358-B4F5-64FD12A1761F}" srcOrd="0" destOrd="0" presId="urn:microsoft.com/office/officeart/2005/8/layout/chevron2"/>
    <dgm:cxn modelId="{F89C6E82-89D8-4748-9972-6EC3C9A23F96}" srcId="{CABA46A8-9BF1-4086-8557-4CBA14C8F79F}" destId="{9DFCA07F-7A12-4103-A564-772E2161C3F3}" srcOrd="0" destOrd="0" parTransId="{12D5F87C-A436-4383-B985-3EDCABFD08C7}" sibTransId="{BEA4AC2B-68EC-4A6A-BB30-3E89C485AD15}"/>
    <dgm:cxn modelId="{5827CDF4-BBB2-4620-9833-67F7766D0CED}" type="presOf" srcId="{F97BAADB-0BBA-4AF6-9DD8-B5DFF3B3B165}" destId="{E16359A9-7286-49C3-97F8-4B429D80B713}" srcOrd="0" destOrd="0" presId="urn:microsoft.com/office/officeart/2005/8/layout/chevron2"/>
    <dgm:cxn modelId="{BBF1154D-0BB4-4815-9F69-EE05E4CBABE2}" srcId="{DE182477-6435-485D-B3B7-2C2990A50CF3}" destId="{CABA46A8-9BF1-4086-8557-4CBA14C8F79F}" srcOrd="2" destOrd="0" parTransId="{8DDEE9CD-89E7-4FCE-8130-53CA429DA12C}" sibTransId="{E0974135-5C61-4F36-A40D-7526B1BBD146}"/>
    <dgm:cxn modelId="{A18D89A2-8D9B-4D02-9FCC-3A0E7CD98E16}" srcId="{7024F438-5D68-422E-AAEB-EF2199C5E18B}" destId="{13D41DA5-5917-497D-B58C-73D5894E8051}" srcOrd="0" destOrd="0" parTransId="{F0D47728-89A7-4CA1-A661-7F41A022C166}" sibTransId="{432E788A-2C31-40A4-8C82-6C5906586B50}"/>
    <dgm:cxn modelId="{49FC3C17-A33B-4635-AC66-8EC8903C7C21}" type="presOf" srcId="{9DFCA07F-7A12-4103-A564-772E2161C3F3}" destId="{7C972F21-779A-47C0-B826-C9E1C4DEEE5F}" srcOrd="0" destOrd="0" presId="urn:microsoft.com/office/officeart/2005/8/layout/chevron2"/>
    <dgm:cxn modelId="{D8A9B927-A10A-4E89-9AAF-99230998FD75}" type="presOf" srcId="{7024F438-5D68-422E-AAEB-EF2199C5E18B}" destId="{C7516C43-28F4-4DD4-96B2-AC6580A0570A}" srcOrd="0" destOrd="0" presId="urn:microsoft.com/office/officeart/2005/8/layout/chevron2"/>
    <dgm:cxn modelId="{2C29AB5D-A57F-4AFC-BE48-E5439CAD7B66}" type="presOf" srcId="{DE182477-6435-485D-B3B7-2C2990A50CF3}" destId="{79D5C9FE-47AC-41A3-B875-31D59108F6D4}" srcOrd="0" destOrd="0" presId="urn:microsoft.com/office/officeart/2005/8/layout/chevron2"/>
    <dgm:cxn modelId="{D7BA9290-7137-4A0A-8464-F5EB473E1E5A}" type="presOf" srcId="{994D5598-AEA4-4CC7-9876-A24B4B7C77E8}" destId="{D8A38E4E-E8CC-494B-892A-3F676104FDD6}" srcOrd="0" destOrd="0" presId="urn:microsoft.com/office/officeart/2005/8/layout/chevron2"/>
    <dgm:cxn modelId="{03DFBA66-4EDE-4323-9DCC-139E047D8A16}" type="presOf" srcId="{13D41DA5-5917-497D-B58C-73D5894E8051}" destId="{38ACA03B-AB30-41C6-9933-F4FEAD4F812D}" srcOrd="0" destOrd="0" presId="urn:microsoft.com/office/officeart/2005/8/layout/chevron2"/>
    <dgm:cxn modelId="{AA4BC096-083F-43E8-A00C-978128436D77}" srcId="{DE182477-6435-485D-B3B7-2C2990A50CF3}" destId="{7024F438-5D68-422E-AAEB-EF2199C5E18B}" srcOrd="1" destOrd="0" parTransId="{3934086B-4DE7-4E96-B7CA-A8C33AF57F65}" sibTransId="{672D7423-92BE-43A3-A403-56FBC6EB1614}"/>
    <dgm:cxn modelId="{11AE8936-2415-4AF9-A282-A6872ECD4ACC}" type="presParOf" srcId="{79D5C9FE-47AC-41A3-B875-31D59108F6D4}" destId="{C01171E8-FA22-463F-983E-E78F784D46D4}" srcOrd="0" destOrd="0" presId="urn:microsoft.com/office/officeart/2005/8/layout/chevron2"/>
    <dgm:cxn modelId="{582AA939-F77C-43FE-93F3-D9D20579EAA0}" type="presParOf" srcId="{C01171E8-FA22-463F-983E-E78F784D46D4}" destId="{E16359A9-7286-49C3-97F8-4B429D80B713}" srcOrd="0" destOrd="0" presId="urn:microsoft.com/office/officeart/2005/8/layout/chevron2"/>
    <dgm:cxn modelId="{A4069CC1-F0C3-417A-B287-E9ED7B1569B1}" type="presParOf" srcId="{C01171E8-FA22-463F-983E-E78F784D46D4}" destId="{D8A38E4E-E8CC-494B-892A-3F676104FDD6}" srcOrd="1" destOrd="0" presId="urn:microsoft.com/office/officeart/2005/8/layout/chevron2"/>
    <dgm:cxn modelId="{EB292D42-BB4B-4711-8A3B-4876626BD3A3}" type="presParOf" srcId="{79D5C9FE-47AC-41A3-B875-31D59108F6D4}" destId="{40A1443C-99AE-4239-A7EF-9D06D8CDE667}" srcOrd="1" destOrd="0" presId="urn:microsoft.com/office/officeart/2005/8/layout/chevron2"/>
    <dgm:cxn modelId="{AD016FA2-9B6D-401B-B13F-256F291E6B2F}" type="presParOf" srcId="{79D5C9FE-47AC-41A3-B875-31D59108F6D4}" destId="{B94DAE82-B400-4F90-B4D0-05E38227BAC6}" srcOrd="2" destOrd="0" presId="urn:microsoft.com/office/officeart/2005/8/layout/chevron2"/>
    <dgm:cxn modelId="{17F86BCF-A53D-4119-9B7C-20C3753EE9F3}" type="presParOf" srcId="{B94DAE82-B400-4F90-B4D0-05E38227BAC6}" destId="{C7516C43-28F4-4DD4-96B2-AC6580A0570A}" srcOrd="0" destOrd="0" presId="urn:microsoft.com/office/officeart/2005/8/layout/chevron2"/>
    <dgm:cxn modelId="{1F77BBE5-04FB-49D9-8D62-92B83FD9655D}" type="presParOf" srcId="{B94DAE82-B400-4F90-B4D0-05E38227BAC6}" destId="{38ACA03B-AB30-41C6-9933-F4FEAD4F812D}" srcOrd="1" destOrd="0" presId="urn:microsoft.com/office/officeart/2005/8/layout/chevron2"/>
    <dgm:cxn modelId="{354BBC1E-4DEC-4E4F-9F5B-FE49BEA406CE}" type="presParOf" srcId="{79D5C9FE-47AC-41A3-B875-31D59108F6D4}" destId="{474731C2-D634-4E47-9724-59186F712D24}" srcOrd="3" destOrd="0" presId="urn:microsoft.com/office/officeart/2005/8/layout/chevron2"/>
    <dgm:cxn modelId="{88F0AF39-8028-4A04-B800-54AA64E13FB4}" type="presParOf" srcId="{79D5C9FE-47AC-41A3-B875-31D59108F6D4}" destId="{0D8AEAC3-C0F0-4C5B-8EB0-1199727E1B63}" srcOrd="4" destOrd="0" presId="urn:microsoft.com/office/officeart/2005/8/layout/chevron2"/>
    <dgm:cxn modelId="{4F211AB8-4FBC-403B-B136-44C9588BC652}" type="presParOf" srcId="{0D8AEAC3-C0F0-4C5B-8EB0-1199727E1B63}" destId="{A22BF088-8DA6-4358-B4F5-64FD12A1761F}" srcOrd="0" destOrd="0" presId="urn:microsoft.com/office/officeart/2005/8/layout/chevron2"/>
    <dgm:cxn modelId="{CA1FCD50-7516-4DB0-B0E9-B1FA941748C8}" type="presParOf" srcId="{0D8AEAC3-C0F0-4C5B-8EB0-1199727E1B63}" destId="{7C972F21-779A-47C0-B826-C9E1C4DEEE5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430A589-D5A6-45F2-AAD7-77ABC915F17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5F1466-5D0C-4DD0-90F8-51F96EF6DD9E}">
      <dgm:prSet phldrT="[Текст]"/>
      <dgm:spPr/>
      <dgm:t>
        <a:bodyPr/>
        <a:lstStyle/>
        <a:p>
          <a:r>
            <a:rPr lang="ru-RU" dirty="0" smtClean="0"/>
            <a:t>4.</a:t>
          </a:r>
          <a:endParaRPr lang="ru-RU" dirty="0"/>
        </a:p>
      </dgm:t>
    </dgm:pt>
    <dgm:pt modelId="{BB5B1A5B-5A61-43AC-9889-05D02865D42E}" type="parTrans" cxnId="{ED62F310-3AF5-41C0-8253-C37889EBE03C}">
      <dgm:prSet/>
      <dgm:spPr/>
      <dgm:t>
        <a:bodyPr/>
        <a:lstStyle/>
        <a:p>
          <a:endParaRPr lang="ru-RU"/>
        </a:p>
      </dgm:t>
    </dgm:pt>
    <dgm:pt modelId="{A58B579D-475B-41A1-A739-ECED5D64384A}" type="sibTrans" cxnId="{ED62F310-3AF5-41C0-8253-C37889EBE03C}">
      <dgm:prSet/>
      <dgm:spPr/>
      <dgm:t>
        <a:bodyPr/>
        <a:lstStyle/>
        <a:p>
          <a:endParaRPr lang="ru-RU"/>
        </a:p>
      </dgm:t>
    </dgm:pt>
    <dgm:pt modelId="{A1082140-68B4-470B-9696-A535FEB3F052}">
      <dgm:prSet phldrT="[Текст]" custT="1"/>
      <dgm:spPr>
        <a:gradFill rotWithShape="0">
          <a:gsLst>
            <a:gs pos="6000">
              <a:schemeClr val="bg1"/>
            </a:gs>
            <a:gs pos="8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sz="1600" b="1" dirty="0" smtClean="0">
              <a:solidFill>
                <a:srgbClr val="002B4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 транспортных средствах</a:t>
          </a:r>
          <a:endParaRPr lang="ru-RU" sz="1600" b="1" dirty="0">
            <a:solidFill>
              <a:srgbClr val="002B4C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903029E-8C1B-4760-921F-0CF5D115440B}" type="parTrans" cxnId="{DA9A580C-26D7-4EDE-8D77-9A42DB1C9169}">
      <dgm:prSet/>
      <dgm:spPr/>
      <dgm:t>
        <a:bodyPr/>
        <a:lstStyle/>
        <a:p>
          <a:endParaRPr lang="ru-RU"/>
        </a:p>
      </dgm:t>
    </dgm:pt>
    <dgm:pt modelId="{7847685C-D789-424F-AC49-90AD0A22DBA8}" type="sibTrans" cxnId="{DA9A580C-26D7-4EDE-8D77-9A42DB1C9169}">
      <dgm:prSet/>
      <dgm:spPr/>
      <dgm:t>
        <a:bodyPr/>
        <a:lstStyle/>
        <a:p>
          <a:endParaRPr lang="ru-RU"/>
        </a:p>
      </dgm:t>
    </dgm:pt>
    <dgm:pt modelId="{7C03C22E-B8C3-4721-AF7D-2F757D33FAAD}">
      <dgm:prSet phldrT="[Текст]"/>
      <dgm:spPr/>
      <dgm:t>
        <a:bodyPr/>
        <a:lstStyle/>
        <a:p>
          <a:r>
            <a:rPr lang="ru-RU" dirty="0" smtClean="0"/>
            <a:t>5.</a:t>
          </a:r>
          <a:endParaRPr lang="ru-RU" dirty="0"/>
        </a:p>
      </dgm:t>
    </dgm:pt>
    <dgm:pt modelId="{203B8765-66D0-4923-97A7-1E1A00671E47}" type="parTrans" cxnId="{6A6DCDB4-0A89-47EF-81D8-3F904B960E25}">
      <dgm:prSet/>
      <dgm:spPr/>
      <dgm:t>
        <a:bodyPr/>
        <a:lstStyle/>
        <a:p>
          <a:endParaRPr lang="ru-RU"/>
        </a:p>
      </dgm:t>
    </dgm:pt>
    <dgm:pt modelId="{4958677C-3D3D-4695-9742-4EF49AA97232}" type="sibTrans" cxnId="{6A6DCDB4-0A89-47EF-81D8-3F904B960E25}">
      <dgm:prSet/>
      <dgm:spPr/>
      <dgm:t>
        <a:bodyPr/>
        <a:lstStyle/>
        <a:p>
          <a:endParaRPr lang="ru-RU"/>
        </a:p>
      </dgm:t>
    </dgm:pt>
    <dgm:pt modelId="{61138D6B-3FCC-4A23-B22B-BA44ADA68B06}">
      <dgm:prSet phldrT="[Текст]" custT="1"/>
      <dgm:spPr>
        <a:gradFill rotWithShape="0">
          <a:gsLst>
            <a:gs pos="6000">
              <a:schemeClr val="bg1"/>
            </a:gs>
            <a:gs pos="8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 участии в юридических лицах</a:t>
          </a:r>
          <a:endParaRPr lang="ru-RU" sz="1600" b="1" dirty="0">
            <a:solidFill>
              <a:srgbClr val="00233E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244D751-2ED8-4A66-90E4-606D15D34D10}" type="parTrans" cxnId="{4C3F3EA8-9DA8-4A91-B885-8A92C27DDC17}">
      <dgm:prSet/>
      <dgm:spPr/>
      <dgm:t>
        <a:bodyPr/>
        <a:lstStyle/>
        <a:p>
          <a:endParaRPr lang="ru-RU"/>
        </a:p>
      </dgm:t>
    </dgm:pt>
    <dgm:pt modelId="{62BFB970-78DA-4EF8-AFA8-9DC8A00C50AE}" type="sibTrans" cxnId="{4C3F3EA8-9DA8-4A91-B885-8A92C27DDC17}">
      <dgm:prSet/>
      <dgm:spPr/>
      <dgm:t>
        <a:bodyPr/>
        <a:lstStyle/>
        <a:p>
          <a:endParaRPr lang="ru-RU"/>
        </a:p>
      </dgm:t>
    </dgm:pt>
    <dgm:pt modelId="{72EF4D90-7478-4293-B864-8EF1AD862888}">
      <dgm:prSet phldrT="[Текст]"/>
      <dgm:spPr/>
      <dgm:t>
        <a:bodyPr/>
        <a:lstStyle/>
        <a:p>
          <a:r>
            <a:rPr lang="ru-RU" dirty="0" smtClean="0"/>
            <a:t>6.</a:t>
          </a:r>
          <a:endParaRPr lang="ru-RU" dirty="0"/>
        </a:p>
      </dgm:t>
    </dgm:pt>
    <dgm:pt modelId="{F64C6246-B472-4CAB-8F60-2B37F692DCFD}" type="parTrans" cxnId="{0F331830-93DA-4F37-9B83-610D11993DB3}">
      <dgm:prSet/>
      <dgm:spPr/>
      <dgm:t>
        <a:bodyPr/>
        <a:lstStyle/>
        <a:p>
          <a:endParaRPr lang="ru-RU"/>
        </a:p>
      </dgm:t>
    </dgm:pt>
    <dgm:pt modelId="{B6FBEEDC-B306-4019-921B-A790B7E636F2}" type="sibTrans" cxnId="{0F331830-93DA-4F37-9B83-610D11993DB3}">
      <dgm:prSet/>
      <dgm:spPr/>
      <dgm:t>
        <a:bodyPr/>
        <a:lstStyle/>
        <a:p>
          <a:endParaRPr lang="ru-RU"/>
        </a:p>
      </dgm:t>
    </dgm:pt>
    <dgm:pt modelId="{A954D545-3C78-475B-8719-6E3BABD46158}">
      <dgm:prSet phldrT="[Текст]" custT="1"/>
      <dgm:spPr>
        <a:gradFill rotWithShape="0">
          <a:gsLst>
            <a:gs pos="6000">
              <a:schemeClr val="bg1"/>
            </a:gs>
            <a:gs pos="8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endParaRPr lang="ru-RU" sz="16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9D188AB-4018-4782-982E-54C857B2A25B}" type="parTrans" cxnId="{78EC7E6C-5619-467D-BC3C-F8C74F5166BF}">
      <dgm:prSet/>
      <dgm:spPr/>
      <dgm:t>
        <a:bodyPr/>
        <a:lstStyle/>
        <a:p>
          <a:endParaRPr lang="ru-RU"/>
        </a:p>
      </dgm:t>
    </dgm:pt>
    <dgm:pt modelId="{17748CBC-B6F5-4C65-8C2F-024D3F29F71E}" type="sibTrans" cxnId="{78EC7E6C-5619-467D-BC3C-F8C74F5166BF}">
      <dgm:prSet/>
      <dgm:spPr/>
      <dgm:t>
        <a:bodyPr/>
        <a:lstStyle/>
        <a:p>
          <a:endParaRPr lang="ru-RU"/>
        </a:p>
      </dgm:t>
    </dgm:pt>
    <dgm:pt modelId="{55190097-6406-4227-AAD2-0A6939D5748A}">
      <dgm:prSet custT="1"/>
      <dgm:spPr/>
      <dgm:t>
        <a:bodyPr/>
        <a:lstStyle/>
        <a:p>
          <a:r>
            <a:rPr lang="ru-RU" sz="1600" b="1" dirty="0" smtClean="0">
              <a:solidFill>
                <a:srgbClr val="00233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 счетах в банках и остатках</a:t>
          </a:r>
          <a:endParaRPr lang="ru-RU" sz="1600" b="1" dirty="0">
            <a:solidFill>
              <a:srgbClr val="00233E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2B26D1C-713F-4F29-B3B1-A1ACDECCD5C6}" type="parTrans" cxnId="{28984093-1DC6-440F-8C1B-307A7679AADE}">
      <dgm:prSet/>
      <dgm:spPr/>
      <dgm:t>
        <a:bodyPr/>
        <a:lstStyle/>
        <a:p>
          <a:endParaRPr lang="ru-RU"/>
        </a:p>
      </dgm:t>
    </dgm:pt>
    <dgm:pt modelId="{699098C9-101C-456C-9EA0-354EB877C9EE}" type="sibTrans" cxnId="{28984093-1DC6-440F-8C1B-307A7679AADE}">
      <dgm:prSet/>
      <dgm:spPr/>
      <dgm:t>
        <a:bodyPr/>
        <a:lstStyle/>
        <a:p>
          <a:endParaRPr lang="ru-RU"/>
        </a:p>
      </dgm:t>
    </dgm:pt>
    <dgm:pt modelId="{7C404FD1-B40D-40C2-A912-2FFAE399843B}">
      <dgm:prSet custT="1"/>
      <dgm:spPr/>
      <dgm:t>
        <a:bodyPr/>
        <a:lstStyle/>
        <a:p>
          <a:endParaRPr lang="ru-RU" sz="16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6D34C52-DB4A-49DC-ACD6-6D35D431FCB1}" type="parTrans" cxnId="{C911779A-C0A9-48EA-9AF5-2DF01D874322}">
      <dgm:prSet/>
      <dgm:spPr/>
      <dgm:t>
        <a:bodyPr/>
        <a:lstStyle/>
        <a:p>
          <a:endParaRPr lang="ru-RU"/>
        </a:p>
      </dgm:t>
    </dgm:pt>
    <dgm:pt modelId="{6222B260-511F-4B28-A0E4-860AF4286A7C}" type="sibTrans" cxnId="{C911779A-C0A9-48EA-9AF5-2DF01D874322}">
      <dgm:prSet/>
      <dgm:spPr/>
      <dgm:t>
        <a:bodyPr/>
        <a:lstStyle/>
        <a:p>
          <a:endParaRPr lang="ru-RU"/>
        </a:p>
      </dgm:t>
    </dgm:pt>
    <dgm:pt modelId="{53A0677C-E30A-4460-877D-4A541216071F}" type="pres">
      <dgm:prSet presAssocID="{0430A589-D5A6-45F2-AAD7-77ABC915F17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B8C643-1EEA-43E5-A74E-60123E7D0C62}" type="pres">
      <dgm:prSet presAssocID="{D05F1466-5D0C-4DD0-90F8-51F96EF6DD9E}" presName="composite" presStyleCnt="0"/>
      <dgm:spPr/>
    </dgm:pt>
    <dgm:pt modelId="{F4124CA1-EC47-4BE1-B271-EA9CF4A4C713}" type="pres">
      <dgm:prSet presAssocID="{D05F1466-5D0C-4DD0-90F8-51F96EF6DD9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FDE23C-1D67-42D8-867A-9CDDCC69DDC0}" type="pres">
      <dgm:prSet presAssocID="{D05F1466-5D0C-4DD0-90F8-51F96EF6DD9E}" presName="descendantText" presStyleLbl="alignAcc1" presStyleIdx="0" presStyleCnt="3" custLinFactNeighborX="-329" custLinFactNeighborY="-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2086C3-9FC3-4E7B-A336-168287504903}" type="pres">
      <dgm:prSet presAssocID="{A58B579D-475B-41A1-A739-ECED5D64384A}" presName="sp" presStyleCnt="0"/>
      <dgm:spPr/>
    </dgm:pt>
    <dgm:pt modelId="{350A1B5F-6EE2-455A-92C8-8C9F2BD3A659}" type="pres">
      <dgm:prSet presAssocID="{7C03C22E-B8C3-4721-AF7D-2F757D33FAAD}" presName="composite" presStyleCnt="0"/>
      <dgm:spPr/>
    </dgm:pt>
    <dgm:pt modelId="{A947EF5A-AB0E-42FA-88FD-1759237E7B83}" type="pres">
      <dgm:prSet presAssocID="{7C03C22E-B8C3-4721-AF7D-2F757D33FAA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B27B6D-33A7-492A-AABA-7F9914A04F59}" type="pres">
      <dgm:prSet presAssocID="{7C03C22E-B8C3-4721-AF7D-2F757D33FAAD}" presName="descendantText" presStyleLbl="alignAcc1" presStyleIdx="1" presStyleCnt="3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4B4B36-29A7-43D5-9E25-ED5A91F4DDFD}" type="pres">
      <dgm:prSet presAssocID="{4958677C-3D3D-4695-9742-4EF49AA97232}" presName="sp" presStyleCnt="0"/>
      <dgm:spPr/>
    </dgm:pt>
    <dgm:pt modelId="{B0BF224A-68E5-4147-9FF1-DB0B0E410957}" type="pres">
      <dgm:prSet presAssocID="{72EF4D90-7478-4293-B864-8EF1AD862888}" presName="composite" presStyleCnt="0"/>
      <dgm:spPr/>
    </dgm:pt>
    <dgm:pt modelId="{3632A484-7409-4877-BEC2-BDE04A412A6F}" type="pres">
      <dgm:prSet presAssocID="{72EF4D90-7478-4293-B864-8EF1AD86288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281983-5E0F-4891-BD48-8377CD8E4304}" type="pres">
      <dgm:prSet presAssocID="{72EF4D90-7478-4293-B864-8EF1AD86288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984093-1DC6-440F-8C1B-307A7679AADE}" srcId="{72EF4D90-7478-4293-B864-8EF1AD862888}" destId="{55190097-6406-4227-AAD2-0A6939D5748A}" srcOrd="1" destOrd="0" parTransId="{F2B26D1C-713F-4F29-B3B1-A1ACDECCD5C6}" sibTransId="{699098C9-101C-456C-9EA0-354EB877C9EE}"/>
    <dgm:cxn modelId="{DA9A580C-26D7-4EDE-8D77-9A42DB1C9169}" srcId="{D05F1466-5D0C-4DD0-90F8-51F96EF6DD9E}" destId="{A1082140-68B4-470B-9696-A535FEB3F052}" srcOrd="0" destOrd="0" parTransId="{4903029E-8C1B-4760-921F-0CF5D115440B}" sibTransId="{7847685C-D789-424F-AC49-90AD0A22DBA8}"/>
    <dgm:cxn modelId="{6A6DCDB4-0A89-47EF-81D8-3F904B960E25}" srcId="{0430A589-D5A6-45F2-AAD7-77ABC915F17F}" destId="{7C03C22E-B8C3-4721-AF7D-2F757D33FAAD}" srcOrd="1" destOrd="0" parTransId="{203B8765-66D0-4923-97A7-1E1A00671E47}" sibTransId="{4958677C-3D3D-4695-9742-4EF49AA97232}"/>
    <dgm:cxn modelId="{80AC82D8-0AE6-4ECE-AE2C-A4711D291997}" type="presOf" srcId="{72EF4D90-7478-4293-B864-8EF1AD862888}" destId="{3632A484-7409-4877-BEC2-BDE04A412A6F}" srcOrd="0" destOrd="0" presId="urn:microsoft.com/office/officeart/2005/8/layout/chevron2"/>
    <dgm:cxn modelId="{444D0B63-4E67-4A17-8DF2-8695DB8E75FE}" type="presOf" srcId="{A954D545-3C78-475B-8719-6E3BABD46158}" destId="{DE281983-5E0F-4891-BD48-8377CD8E4304}" srcOrd="0" destOrd="0" presId="urn:microsoft.com/office/officeart/2005/8/layout/chevron2"/>
    <dgm:cxn modelId="{4F3D5649-A6BB-467E-A36F-C6911BCD1EA3}" type="presOf" srcId="{D05F1466-5D0C-4DD0-90F8-51F96EF6DD9E}" destId="{F4124CA1-EC47-4BE1-B271-EA9CF4A4C713}" srcOrd="0" destOrd="0" presId="urn:microsoft.com/office/officeart/2005/8/layout/chevron2"/>
    <dgm:cxn modelId="{0F331830-93DA-4F37-9B83-610D11993DB3}" srcId="{0430A589-D5A6-45F2-AAD7-77ABC915F17F}" destId="{72EF4D90-7478-4293-B864-8EF1AD862888}" srcOrd="2" destOrd="0" parTransId="{F64C6246-B472-4CAB-8F60-2B37F692DCFD}" sibTransId="{B6FBEEDC-B306-4019-921B-A790B7E636F2}"/>
    <dgm:cxn modelId="{1D6B8972-CA61-4E76-A670-0B41B0AF1B73}" type="presOf" srcId="{A1082140-68B4-470B-9696-A535FEB3F052}" destId="{5CFDE23C-1D67-42D8-867A-9CDDCC69DDC0}" srcOrd="0" destOrd="0" presId="urn:microsoft.com/office/officeart/2005/8/layout/chevron2"/>
    <dgm:cxn modelId="{4C3F3EA8-9DA8-4A91-B885-8A92C27DDC17}" srcId="{7C03C22E-B8C3-4721-AF7D-2F757D33FAAD}" destId="{61138D6B-3FCC-4A23-B22B-BA44ADA68B06}" srcOrd="0" destOrd="0" parTransId="{3244D751-2ED8-4A66-90E4-606D15D34D10}" sibTransId="{62BFB970-78DA-4EF8-AFA8-9DC8A00C50AE}"/>
    <dgm:cxn modelId="{19867804-356B-4C41-ACFE-F18BD2CD27FC}" type="presOf" srcId="{61138D6B-3FCC-4A23-B22B-BA44ADA68B06}" destId="{94B27B6D-33A7-492A-AABA-7F9914A04F59}" srcOrd="0" destOrd="0" presId="urn:microsoft.com/office/officeart/2005/8/layout/chevron2"/>
    <dgm:cxn modelId="{78EC7E6C-5619-467D-BC3C-F8C74F5166BF}" srcId="{72EF4D90-7478-4293-B864-8EF1AD862888}" destId="{A954D545-3C78-475B-8719-6E3BABD46158}" srcOrd="0" destOrd="0" parTransId="{99D188AB-4018-4782-982E-54C857B2A25B}" sibTransId="{17748CBC-B6F5-4C65-8C2F-024D3F29F71E}"/>
    <dgm:cxn modelId="{22A46534-AD9C-4A33-BBC2-91D4813B2A33}" type="presOf" srcId="{55190097-6406-4227-AAD2-0A6939D5748A}" destId="{DE281983-5E0F-4891-BD48-8377CD8E4304}" srcOrd="0" destOrd="1" presId="urn:microsoft.com/office/officeart/2005/8/layout/chevron2"/>
    <dgm:cxn modelId="{8C7C034F-8BB1-474E-9AB1-90087105E2FD}" type="presOf" srcId="{7C404FD1-B40D-40C2-A912-2FFAE399843B}" destId="{DE281983-5E0F-4891-BD48-8377CD8E4304}" srcOrd="0" destOrd="2" presId="urn:microsoft.com/office/officeart/2005/8/layout/chevron2"/>
    <dgm:cxn modelId="{34FF0683-051F-4BBC-8E52-4D5C1321872F}" type="presOf" srcId="{0430A589-D5A6-45F2-AAD7-77ABC915F17F}" destId="{53A0677C-E30A-4460-877D-4A541216071F}" srcOrd="0" destOrd="0" presId="urn:microsoft.com/office/officeart/2005/8/layout/chevron2"/>
    <dgm:cxn modelId="{8094A61D-2323-4D7F-87F9-56EAFD41ACE7}" type="presOf" srcId="{7C03C22E-B8C3-4721-AF7D-2F757D33FAAD}" destId="{A947EF5A-AB0E-42FA-88FD-1759237E7B83}" srcOrd="0" destOrd="0" presId="urn:microsoft.com/office/officeart/2005/8/layout/chevron2"/>
    <dgm:cxn modelId="{ED62F310-3AF5-41C0-8253-C37889EBE03C}" srcId="{0430A589-D5A6-45F2-AAD7-77ABC915F17F}" destId="{D05F1466-5D0C-4DD0-90F8-51F96EF6DD9E}" srcOrd="0" destOrd="0" parTransId="{BB5B1A5B-5A61-43AC-9889-05D02865D42E}" sibTransId="{A58B579D-475B-41A1-A739-ECED5D64384A}"/>
    <dgm:cxn modelId="{C911779A-C0A9-48EA-9AF5-2DF01D874322}" srcId="{72EF4D90-7478-4293-B864-8EF1AD862888}" destId="{7C404FD1-B40D-40C2-A912-2FFAE399843B}" srcOrd="2" destOrd="0" parTransId="{B6D34C52-DB4A-49DC-ACD6-6D35D431FCB1}" sibTransId="{6222B260-511F-4B28-A0E4-860AF4286A7C}"/>
    <dgm:cxn modelId="{C433FC7E-E739-4048-8DA9-FCDF7DC46582}" type="presParOf" srcId="{53A0677C-E30A-4460-877D-4A541216071F}" destId="{BDB8C643-1EEA-43E5-A74E-60123E7D0C62}" srcOrd="0" destOrd="0" presId="urn:microsoft.com/office/officeart/2005/8/layout/chevron2"/>
    <dgm:cxn modelId="{35839F3C-3779-4CFD-804A-038C3FA1B5B7}" type="presParOf" srcId="{BDB8C643-1EEA-43E5-A74E-60123E7D0C62}" destId="{F4124CA1-EC47-4BE1-B271-EA9CF4A4C713}" srcOrd="0" destOrd="0" presId="urn:microsoft.com/office/officeart/2005/8/layout/chevron2"/>
    <dgm:cxn modelId="{C401A7E0-9D8C-492D-99ED-DE698ADEF4FA}" type="presParOf" srcId="{BDB8C643-1EEA-43E5-A74E-60123E7D0C62}" destId="{5CFDE23C-1D67-42D8-867A-9CDDCC69DDC0}" srcOrd="1" destOrd="0" presId="urn:microsoft.com/office/officeart/2005/8/layout/chevron2"/>
    <dgm:cxn modelId="{6C7FC77D-E436-494F-BCEC-87C32782199C}" type="presParOf" srcId="{53A0677C-E30A-4460-877D-4A541216071F}" destId="{CF2086C3-9FC3-4E7B-A336-168287504903}" srcOrd="1" destOrd="0" presId="urn:microsoft.com/office/officeart/2005/8/layout/chevron2"/>
    <dgm:cxn modelId="{07186EB0-1B72-4BDB-8696-72A3A2FEE16C}" type="presParOf" srcId="{53A0677C-E30A-4460-877D-4A541216071F}" destId="{350A1B5F-6EE2-455A-92C8-8C9F2BD3A659}" srcOrd="2" destOrd="0" presId="urn:microsoft.com/office/officeart/2005/8/layout/chevron2"/>
    <dgm:cxn modelId="{DF8FB512-EFFF-4D69-8592-865D5B4DFD95}" type="presParOf" srcId="{350A1B5F-6EE2-455A-92C8-8C9F2BD3A659}" destId="{A947EF5A-AB0E-42FA-88FD-1759237E7B83}" srcOrd="0" destOrd="0" presId="urn:microsoft.com/office/officeart/2005/8/layout/chevron2"/>
    <dgm:cxn modelId="{26893453-9176-4B3A-891E-03A33D40291B}" type="presParOf" srcId="{350A1B5F-6EE2-455A-92C8-8C9F2BD3A659}" destId="{94B27B6D-33A7-492A-AABA-7F9914A04F59}" srcOrd="1" destOrd="0" presId="urn:microsoft.com/office/officeart/2005/8/layout/chevron2"/>
    <dgm:cxn modelId="{A93B1196-CBC9-4C3D-A80D-46C4F1438BB9}" type="presParOf" srcId="{53A0677C-E30A-4460-877D-4A541216071F}" destId="{204B4B36-29A7-43D5-9E25-ED5A91F4DDFD}" srcOrd="3" destOrd="0" presId="urn:microsoft.com/office/officeart/2005/8/layout/chevron2"/>
    <dgm:cxn modelId="{FD2761D4-DD4B-4153-986D-8857064C8783}" type="presParOf" srcId="{53A0677C-E30A-4460-877D-4A541216071F}" destId="{B0BF224A-68E5-4147-9FF1-DB0B0E410957}" srcOrd="4" destOrd="0" presId="urn:microsoft.com/office/officeart/2005/8/layout/chevron2"/>
    <dgm:cxn modelId="{D5BEDE30-583A-4BCF-B61E-61DBBE457F1E}" type="presParOf" srcId="{B0BF224A-68E5-4147-9FF1-DB0B0E410957}" destId="{3632A484-7409-4877-BEC2-BDE04A412A6F}" srcOrd="0" destOrd="0" presId="urn:microsoft.com/office/officeart/2005/8/layout/chevron2"/>
    <dgm:cxn modelId="{61607AE4-1D8D-4C0C-8814-30C9DEA19AE3}" type="presParOf" srcId="{B0BF224A-68E5-4147-9FF1-DB0B0E410957}" destId="{DE281983-5E0F-4891-BD48-8377CD8E430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2DC58-6874-430E-BAAB-17EC44B4B32C}">
      <dsp:nvSpPr>
        <dsp:cNvPr id="0" name=""/>
        <dsp:cNvSpPr/>
      </dsp:nvSpPr>
      <dsp:spPr>
        <a:xfrm>
          <a:off x="-5245832" y="-803491"/>
          <a:ext cx="6247046" cy="6247046"/>
        </a:xfrm>
        <a:prstGeom prst="blockArc">
          <a:avLst>
            <a:gd name="adj1" fmla="val 18900000"/>
            <a:gd name="adj2" fmla="val 2700000"/>
            <a:gd name="adj3" fmla="val 346"/>
          </a:avLst>
        </a:pr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976CCD-C506-4DED-87F7-15CF962EE2FD}">
      <dsp:nvSpPr>
        <dsp:cNvPr id="0" name=""/>
        <dsp:cNvSpPr/>
      </dsp:nvSpPr>
      <dsp:spPr>
        <a:xfrm>
          <a:off x="644040" y="374699"/>
          <a:ext cx="5268590" cy="1106627"/>
        </a:xfrm>
        <a:prstGeom prst="rect">
          <a:avLst/>
        </a:prstGeom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5715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1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период 01.01.2018 – 30.04.2018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12 687 справок,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44040" y="374699"/>
        <a:ext cx="5268590" cy="1106627"/>
      </dsp:txXfrm>
    </dsp:sp>
    <dsp:sp modelId="{B6250536-20E9-42A9-B6BA-928A1B26B12A}">
      <dsp:nvSpPr>
        <dsp:cNvPr id="0" name=""/>
        <dsp:cNvSpPr/>
      </dsp:nvSpPr>
      <dsp:spPr>
        <a:xfrm>
          <a:off x="64032" y="348004"/>
          <a:ext cx="1160016" cy="1160016"/>
        </a:xfrm>
        <a:prstGeom prst="ellipse">
          <a:avLst/>
        </a:prstGeom>
        <a:pattFill prst="pct60">
          <a:fgClr>
            <a:schemeClr val="accent4">
              <a:lumMod val="40000"/>
              <a:lumOff val="60000"/>
            </a:schemeClr>
          </a:fgClr>
          <a:bgClr>
            <a:schemeClr val="bg1"/>
          </a:bgClr>
        </a:patt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F17E2C-2E8A-42BD-8BDA-CDA4E0E754F4}">
      <dsp:nvSpPr>
        <dsp:cNvPr id="0" name=""/>
        <dsp:cNvSpPr/>
      </dsp:nvSpPr>
      <dsp:spPr>
        <a:xfrm>
          <a:off x="981373" y="1778671"/>
          <a:ext cx="4931257" cy="1082721"/>
        </a:xfrm>
        <a:prstGeom prst="rect">
          <a:avLst/>
        </a:prstGeom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1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из них: 853 справки в ходе выездов специалистов отдела </a:t>
          </a:r>
          <a:r>
            <a:rPr lang="ru-RU" sz="1600" b="1" kern="1200" dirty="0" err="1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ДОУиГГС</a:t>
          </a: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в муниципальные районы. 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81373" y="1778671"/>
        <a:ext cx="4931257" cy="1082721"/>
      </dsp:txXfrm>
    </dsp:sp>
    <dsp:sp modelId="{2C54FF35-0B74-4825-8CB5-C7B57690A514}">
      <dsp:nvSpPr>
        <dsp:cNvPr id="0" name=""/>
        <dsp:cNvSpPr/>
      </dsp:nvSpPr>
      <dsp:spPr>
        <a:xfrm>
          <a:off x="401365" y="1740024"/>
          <a:ext cx="1160016" cy="1160016"/>
        </a:xfrm>
        <a:prstGeom prst="ellipse">
          <a:avLst/>
        </a:prstGeom>
        <a:pattFill prst="pct60">
          <a:fgClr>
            <a:schemeClr val="accent4">
              <a:lumMod val="40000"/>
              <a:lumOff val="60000"/>
            </a:schemeClr>
          </a:fgClr>
          <a:bgClr>
            <a:schemeClr val="bg1"/>
          </a:bgClr>
        </a:patt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481159-92B1-46C3-BDC3-237A52E42328}">
      <dsp:nvSpPr>
        <dsp:cNvPr id="0" name=""/>
        <dsp:cNvSpPr/>
      </dsp:nvSpPr>
      <dsp:spPr>
        <a:xfrm>
          <a:off x="606107" y="3240360"/>
          <a:ext cx="5268590" cy="928012"/>
        </a:xfrm>
        <a:prstGeom prst="rect">
          <a:avLst/>
        </a:prstGeom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10" tIns="40640" rIns="40640" bIns="406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Уточняющих справок  - 102 (представлены 76 декларантами)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06107" y="3240360"/>
        <a:ext cx="5268590" cy="928012"/>
      </dsp:txXfrm>
    </dsp:sp>
    <dsp:sp modelId="{58D362A8-7FE1-4F1D-A508-564F6D61F71E}">
      <dsp:nvSpPr>
        <dsp:cNvPr id="0" name=""/>
        <dsp:cNvSpPr/>
      </dsp:nvSpPr>
      <dsp:spPr>
        <a:xfrm>
          <a:off x="64032" y="3132043"/>
          <a:ext cx="1160016" cy="1160016"/>
        </a:xfrm>
        <a:prstGeom prst="ellipse">
          <a:avLst/>
        </a:prstGeom>
        <a:pattFill prst="pct60">
          <a:fgClr>
            <a:schemeClr val="accent4">
              <a:lumMod val="40000"/>
              <a:lumOff val="60000"/>
            </a:schemeClr>
          </a:fgClr>
          <a:bgClr>
            <a:schemeClr val="bg1"/>
          </a:bgClr>
        </a:patt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2DC58-6874-430E-BAAB-17EC44B4B32C}">
      <dsp:nvSpPr>
        <dsp:cNvPr id="0" name=""/>
        <dsp:cNvSpPr/>
      </dsp:nvSpPr>
      <dsp:spPr>
        <a:xfrm>
          <a:off x="-5245832" y="-803491"/>
          <a:ext cx="6247046" cy="6247046"/>
        </a:xfrm>
        <a:prstGeom prst="blockArc">
          <a:avLst>
            <a:gd name="adj1" fmla="val 18900000"/>
            <a:gd name="adj2" fmla="val 2700000"/>
            <a:gd name="adj3" fmla="val 346"/>
          </a:avLst>
        </a:pr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976CCD-C506-4DED-87F7-15CF962EE2FD}">
      <dsp:nvSpPr>
        <dsp:cNvPr id="0" name=""/>
        <dsp:cNvSpPr/>
      </dsp:nvSpPr>
      <dsp:spPr>
        <a:xfrm>
          <a:off x="644040" y="374699"/>
          <a:ext cx="5340598" cy="1106627"/>
        </a:xfrm>
        <a:prstGeom prst="rect">
          <a:avLst/>
        </a:prstGeom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175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10" tIns="40640" rIns="40640" bIns="406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 досрочном прекращении полномочий депутатов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44040" y="374699"/>
        <a:ext cx="5340598" cy="1106627"/>
      </dsp:txXfrm>
    </dsp:sp>
    <dsp:sp modelId="{B6250536-20E9-42A9-B6BA-928A1B26B12A}">
      <dsp:nvSpPr>
        <dsp:cNvPr id="0" name=""/>
        <dsp:cNvSpPr/>
      </dsp:nvSpPr>
      <dsp:spPr>
        <a:xfrm>
          <a:off x="64032" y="348004"/>
          <a:ext cx="1160016" cy="116001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64C36B-4DA7-4D79-B609-C407D1486F1E}">
      <dsp:nvSpPr>
        <dsp:cNvPr id="0" name=""/>
        <dsp:cNvSpPr/>
      </dsp:nvSpPr>
      <dsp:spPr>
        <a:xfrm>
          <a:off x="981373" y="1728191"/>
          <a:ext cx="5003265" cy="1183680"/>
        </a:xfrm>
        <a:prstGeom prst="rect">
          <a:avLst/>
        </a:prstGeom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175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1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 депутатам, представившим сведения с нарушением срока, </a:t>
          </a: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указано </a:t>
          </a: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 недопустимость нарушения требований законодательства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81373" y="1728191"/>
        <a:ext cx="5003265" cy="1183680"/>
      </dsp:txXfrm>
    </dsp:sp>
    <dsp:sp modelId="{047A4BDD-34B0-486C-8530-B7F456D4C222}">
      <dsp:nvSpPr>
        <dsp:cNvPr id="0" name=""/>
        <dsp:cNvSpPr/>
      </dsp:nvSpPr>
      <dsp:spPr>
        <a:xfrm>
          <a:off x="401365" y="1740024"/>
          <a:ext cx="1160016" cy="116001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1DB169-3566-4A01-9AB7-D4E1AAC7E7E7}">
      <dsp:nvSpPr>
        <dsp:cNvPr id="0" name=""/>
        <dsp:cNvSpPr/>
      </dsp:nvSpPr>
      <dsp:spPr>
        <a:xfrm>
          <a:off x="644040" y="3248044"/>
          <a:ext cx="5340598" cy="928012"/>
        </a:xfrm>
        <a:prstGeom prst="rect">
          <a:avLst/>
        </a:prstGeom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175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1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 депутату </a:t>
          </a: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рекомендовано </a:t>
          </a: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представить справку о доходах супруга (справка представлена)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44040" y="3248044"/>
        <a:ext cx="5340598" cy="928012"/>
      </dsp:txXfrm>
    </dsp:sp>
    <dsp:sp modelId="{58D362A8-7FE1-4F1D-A508-564F6D61F71E}">
      <dsp:nvSpPr>
        <dsp:cNvPr id="0" name=""/>
        <dsp:cNvSpPr/>
      </dsp:nvSpPr>
      <dsp:spPr>
        <a:xfrm>
          <a:off x="64032" y="3132043"/>
          <a:ext cx="1160016" cy="116001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2DC58-6874-430E-BAAB-17EC44B4B32C}">
      <dsp:nvSpPr>
        <dsp:cNvPr id="0" name=""/>
        <dsp:cNvSpPr/>
      </dsp:nvSpPr>
      <dsp:spPr>
        <a:xfrm>
          <a:off x="-5246084" y="-803491"/>
          <a:ext cx="6247046" cy="6247046"/>
        </a:xfrm>
        <a:prstGeom prst="blockArc">
          <a:avLst>
            <a:gd name="adj1" fmla="val 18900000"/>
            <a:gd name="adj2" fmla="val 2700000"/>
            <a:gd name="adj3" fmla="val 346"/>
          </a:avLst>
        </a:pr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976CCD-C506-4DED-87F7-15CF962EE2FD}">
      <dsp:nvSpPr>
        <dsp:cNvPr id="0" name=""/>
        <dsp:cNvSpPr/>
      </dsp:nvSpPr>
      <dsp:spPr>
        <a:xfrm>
          <a:off x="437770" y="234076"/>
          <a:ext cx="6698745" cy="691863"/>
        </a:xfrm>
        <a:prstGeom prst="rect">
          <a:avLst/>
        </a:prstGeom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052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выявлены ошибки (неточности), допущенные при заполнении Справок;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37770" y="234076"/>
        <a:ext cx="6698745" cy="691863"/>
      </dsp:txXfrm>
    </dsp:sp>
    <dsp:sp modelId="{B6250536-20E9-42A9-B6BA-928A1B26B12A}">
      <dsp:nvSpPr>
        <dsp:cNvPr id="0" name=""/>
        <dsp:cNvSpPr/>
      </dsp:nvSpPr>
      <dsp:spPr>
        <a:xfrm>
          <a:off x="75149" y="217386"/>
          <a:ext cx="725242" cy="7252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F17E2C-2E8A-42BD-8BDA-CDA4E0E754F4}">
      <dsp:nvSpPr>
        <dsp:cNvPr id="0" name=""/>
        <dsp:cNvSpPr/>
      </dsp:nvSpPr>
      <dsp:spPr>
        <a:xfrm>
          <a:off x="853519" y="1111561"/>
          <a:ext cx="6282995" cy="676917"/>
        </a:xfrm>
        <a:prstGeom prst="rect">
          <a:avLst/>
        </a:prstGeom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052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оценена необходимость отражения в Справках сведений о расходах;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853519" y="1111561"/>
        <a:ext cx="6282995" cy="676917"/>
      </dsp:txXfrm>
    </dsp:sp>
    <dsp:sp modelId="{2C54FF35-0B74-4825-8CB5-C7B57690A514}">
      <dsp:nvSpPr>
        <dsp:cNvPr id="0" name=""/>
        <dsp:cNvSpPr/>
      </dsp:nvSpPr>
      <dsp:spPr>
        <a:xfrm>
          <a:off x="490898" y="1087398"/>
          <a:ext cx="725242" cy="7252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1F8F67-5DDF-4CE8-AF44-83AD3289E10D}">
      <dsp:nvSpPr>
        <dsp:cNvPr id="0" name=""/>
        <dsp:cNvSpPr/>
      </dsp:nvSpPr>
      <dsp:spPr>
        <a:xfrm>
          <a:off x="981121" y="1989046"/>
          <a:ext cx="6155393" cy="661971"/>
        </a:xfrm>
        <a:prstGeom prst="rect">
          <a:avLst/>
        </a:prstGeom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052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проведена сверка данных по ЕГРЮЛ в части информации об участии в управлении юридических лиц  – выборочно;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81121" y="1989046"/>
        <a:ext cx="6155393" cy="661971"/>
      </dsp:txXfrm>
    </dsp:sp>
    <dsp:sp modelId="{047A4BDD-34B0-486C-8530-B7F456D4C222}">
      <dsp:nvSpPr>
        <dsp:cNvPr id="0" name=""/>
        <dsp:cNvSpPr/>
      </dsp:nvSpPr>
      <dsp:spPr>
        <a:xfrm>
          <a:off x="618500" y="1957410"/>
          <a:ext cx="725242" cy="7252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0633B9-5A7C-4C8E-A776-80F2E00738D8}">
      <dsp:nvSpPr>
        <dsp:cNvPr id="0" name=""/>
        <dsp:cNvSpPr/>
      </dsp:nvSpPr>
      <dsp:spPr>
        <a:xfrm>
          <a:off x="853519" y="2866528"/>
          <a:ext cx="6282995" cy="647031"/>
        </a:xfrm>
        <a:prstGeom prst="rect">
          <a:avLst/>
        </a:prstGeom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052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сведения сопоставлены с данными </a:t>
          </a:r>
          <a:r>
            <a:rPr lang="ru-RU" sz="1600" b="1" kern="1200" dirty="0" err="1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Росреестра</a:t>
          </a: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     ФНС РФ (в рамках СМЭВ-3) – выборочно;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853519" y="2866528"/>
        <a:ext cx="6282995" cy="647031"/>
      </dsp:txXfrm>
    </dsp:sp>
    <dsp:sp modelId="{58D362A8-7FE1-4F1D-A508-564F6D61F71E}">
      <dsp:nvSpPr>
        <dsp:cNvPr id="0" name=""/>
        <dsp:cNvSpPr/>
      </dsp:nvSpPr>
      <dsp:spPr>
        <a:xfrm>
          <a:off x="490898" y="2827422"/>
          <a:ext cx="725242" cy="7252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8C800E-1CEB-40A1-AFDC-0C8EE98792E5}">
      <dsp:nvSpPr>
        <dsp:cNvPr id="0" name=""/>
        <dsp:cNvSpPr/>
      </dsp:nvSpPr>
      <dsp:spPr>
        <a:xfrm>
          <a:off x="437770" y="3769959"/>
          <a:ext cx="6698745" cy="580193"/>
        </a:xfrm>
        <a:prstGeom prst="rect">
          <a:avLst/>
        </a:prstGeom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052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изучены открытые данные на сайте ФНС РФ, на сайте https://www.rusprofile.ru/ – выборочно.</a:t>
          </a:r>
        </a:p>
      </dsp:txBody>
      <dsp:txXfrm>
        <a:off x="437770" y="3769959"/>
        <a:ext cx="6698745" cy="580193"/>
      </dsp:txXfrm>
    </dsp:sp>
    <dsp:sp modelId="{9893AEC8-D23C-4354-8D51-48E30B16B8F5}">
      <dsp:nvSpPr>
        <dsp:cNvPr id="0" name=""/>
        <dsp:cNvSpPr/>
      </dsp:nvSpPr>
      <dsp:spPr>
        <a:xfrm>
          <a:off x="75149" y="3697434"/>
          <a:ext cx="725242" cy="7252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2DC58-6874-430E-BAAB-17EC44B4B32C}">
      <dsp:nvSpPr>
        <dsp:cNvPr id="0" name=""/>
        <dsp:cNvSpPr/>
      </dsp:nvSpPr>
      <dsp:spPr>
        <a:xfrm>
          <a:off x="-5268009" y="-806824"/>
          <a:ext cx="6273091" cy="6273091"/>
        </a:xfrm>
        <a:prstGeom prst="blockArc">
          <a:avLst>
            <a:gd name="adj1" fmla="val 18900000"/>
            <a:gd name="adj2" fmla="val 2700000"/>
            <a:gd name="adj3" fmla="val 344"/>
          </a:avLst>
        </a:pr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976CCD-C506-4DED-87F7-15CF962EE2FD}">
      <dsp:nvSpPr>
        <dsp:cNvPr id="0" name=""/>
        <dsp:cNvSpPr/>
      </dsp:nvSpPr>
      <dsp:spPr>
        <a:xfrm>
          <a:off x="526226" y="276304"/>
          <a:ext cx="5745886" cy="880635"/>
        </a:xfrm>
        <a:prstGeom prst="rect">
          <a:avLst/>
        </a:prstGeom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21 проверка достоверности и полноты сведений о доходах, об имуществе и обязательствах имущественного характера 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26226" y="276304"/>
        <a:ext cx="5745886" cy="880635"/>
      </dsp:txXfrm>
    </dsp:sp>
    <dsp:sp modelId="{B6250536-20E9-42A9-B6BA-928A1B26B12A}">
      <dsp:nvSpPr>
        <dsp:cNvPr id="0" name=""/>
        <dsp:cNvSpPr/>
      </dsp:nvSpPr>
      <dsp:spPr>
        <a:xfrm>
          <a:off x="78220" y="268616"/>
          <a:ext cx="896010" cy="896010"/>
        </a:xfrm>
        <a:prstGeom prst="ellipse">
          <a:avLst/>
        </a:prstGeom>
        <a:pattFill prst="pct50">
          <a:fgClr>
            <a:schemeClr val="accent2">
              <a:lumMod val="40000"/>
              <a:lumOff val="60000"/>
            </a:schemeClr>
          </a:fgClr>
          <a:bgClr>
            <a:schemeClr val="bg1"/>
          </a:bgClr>
        </a:patt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F17E2C-2E8A-42BD-8BDA-CDA4E0E754F4}">
      <dsp:nvSpPr>
        <dsp:cNvPr id="0" name=""/>
        <dsp:cNvSpPr/>
      </dsp:nvSpPr>
      <dsp:spPr>
        <a:xfrm>
          <a:off x="937189" y="1373867"/>
          <a:ext cx="5334923" cy="836307"/>
        </a:xfrm>
        <a:prstGeom prst="rect">
          <a:avLst/>
        </a:prstGeom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24 контроля за расходами, 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37189" y="1373867"/>
        <a:ext cx="5334923" cy="836307"/>
      </dsp:txXfrm>
    </dsp:sp>
    <dsp:sp modelId="{2C54FF35-0B74-4825-8CB5-C7B57690A514}">
      <dsp:nvSpPr>
        <dsp:cNvPr id="0" name=""/>
        <dsp:cNvSpPr/>
      </dsp:nvSpPr>
      <dsp:spPr>
        <a:xfrm>
          <a:off x="489183" y="1344016"/>
          <a:ext cx="896010" cy="896010"/>
        </a:xfrm>
        <a:prstGeom prst="ellipse">
          <a:avLst/>
        </a:prstGeom>
        <a:pattFill prst="pct6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18C390-9737-4867-A645-1CC8177D175A}">
      <dsp:nvSpPr>
        <dsp:cNvPr id="0" name=""/>
        <dsp:cNvSpPr/>
      </dsp:nvSpPr>
      <dsp:spPr>
        <a:xfrm>
          <a:off x="937189" y="2442095"/>
          <a:ext cx="5334923" cy="850651"/>
        </a:xfrm>
        <a:prstGeom prst="rect">
          <a:avLst/>
        </a:prstGeom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из них одновременно проверка и контроль </a:t>
          </a:r>
          <a:r>
            <a:rPr lang="ru-RU" sz="1600" b="1" kern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 расходами </a:t>
          </a: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отношении 4 лиц;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37189" y="2442095"/>
        <a:ext cx="5334923" cy="850651"/>
      </dsp:txXfrm>
    </dsp:sp>
    <dsp:sp modelId="{14905C3C-7947-4927-BE72-AA2915E714EF}">
      <dsp:nvSpPr>
        <dsp:cNvPr id="0" name=""/>
        <dsp:cNvSpPr/>
      </dsp:nvSpPr>
      <dsp:spPr>
        <a:xfrm>
          <a:off x="489183" y="2419415"/>
          <a:ext cx="896010" cy="896010"/>
        </a:xfrm>
        <a:prstGeom prst="ellipse">
          <a:avLst/>
        </a:prstGeom>
        <a:pattFill prst="pct6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0633B9-5A7C-4C8E-A776-80F2E00738D8}">
      <dsp:nvSpPr>
        <dsp:cNvPr id="0" name=""/>
        <dsp:cNvSpPr/>
      </dsp:nvSpPr>
      <dsp:spPr>
        <a:xfrm>
          <a:off x="526226" y="3543128"/>
          <a:ext cx="5745886" cy="799385"/>
        </a:xfrm>
        <a:prstGeom prst="rect">
          <a:avLst/>
        </a:prstGeom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7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 контроль за расходами муниципального служащего.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26226" y="3543128"/>
        <a:ext cx="5745886" cy="799385"/>
      </dsp:txXfrm>
    </dsp:sp>
    <dsp:sp modelId="{58D362A8-7FE1-4F1D-A508-564F6D61F71E}">
      <dsp:nvSpPr>
        <dsp:cNvPr id="0" name=""/>
        <dsp:cNvSpPr/>
      </dsp:nvSpPr>
      <dsp:spPr>
        <a:xfrm>
          <a:off x="78220" y="3494815"/>
          <a:ext cx="896010" cy="896010"/>
        </a:xfrm>
        <a:prstGeom prst="ellipse">
          <a:avLst/>
        </a:prstGeom>
        <a:pattFill prst="pct6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ln w="55000" cap="flat" cmpd="thickThin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6359A9-7286-49C3-97F8-4B429D80B713}">
      <dsp:nvSpPr>
        <dsp:cNvPr id="0" name=""/>
        <dsp:cNvSpPr/>
      </dsp:nvSpPr>
      <dsp:spPr>
        <a:xfrm rot="5400000">
          <a:off x="-197639" y="197639"/>
          <a:ext cx="1317596" cy="92231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1.</a:t>
          </a:r>
          <a:endParaRPr lang="ru-RU" sz="2000" kern="1200" dirty="0"/>
        </a:p>
      </dsp:txBody>
      <dsp:txXfrm rot="-5400000">
        <a:off x="1" y="461159"/>
        <a:ext cx="922317" cy="395279"/>
      </dsp:txXfrm>
    </dsp:sp>
    <dsp:sp modelId="{D8A38E4E-E8CC-494B-892A-3F676104FDD6}">
      <dsp:nvSpPr>
        <dsp:cNvPr id="0" name=""/>
        <dsp:cNvSpPr/>
      </dsp:nvSpPr>
      <dsp:spPr>
        <a:xfrm rot="5400000">
          <a:off x="2060379" y="-1162850"/>
          <a:ext cx="856437" cy="3182138"/>
        </a:xfrm>
        <a:prstGeom prst="round2SameRect">
          <a:avLst/>
        </a:prstGeom>
        <a:gradFill rotWithShape="0">
          <a:gsLst>
            <a:gs pos="6000">
              <a:schemeClr val="bg1"/>
            </a:gs>
            <a:gs pos="8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о доходах (не все доходы </a:t>
          </a: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отражены)</a:t>
          </a:r>
          <a:endParaRPr lang="ru-RU" sz="1300" kern="1200" dirty="0"/>
        </a:p>
      </dsp:txBody>
      <dsp:txXfrm rot="-5400000">
        <a:off x="897529" y="41808"/>
        <a:ext cx="3140330" cy="772821"/>
      </dsp:txXfrm>
    </dsp:sp>
    <dsp:sp modelId="{C7516C43-28F4-4DD4-96B2-AC6580A0570A}">
      <dsp:nvSpPr>
        <dsp:cNvPr id="0" name=""/>
        <dsp:cNvSpPr/>
      </dsp:nvSpPr>
      <dsp:spPr>
        <a:xfrm rot="5400000">
          <a:off x="-197639" y="1318813"/>
          <a:ext cx="1317596" cy="92231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2.</a:t>
          </a:r>
          <a:endParaRPr lang="ru-RU" sz="2000" kern="1200" dirty="0"/>
        </a:p>
      </dsp:txBody>
      <dsp:txXfrm rot="-5400000">
        <a:off x="1" y="1582333"/>
        <a:ext cx="922317" cy="395279"/>
      </dsp:txXfrm>
    </dsp:sp>
    <dsp:sp modelId="{38ACA03B-AB30-41C6-9933-F4FEAD4F812D}">
      <dsp:nvSpPr>
        <dsp:cNvPr id="0" name=""/>
        <dsp:cNvSpPr/>
      </dsp:nvSpPr>
      <dsp:spPr>
        <a:xfrm rot="5400000">
          <a:off x="2085167" y="-41676"/>
          <a:ext cx="856437" cy="3182138"/>
        </a:xfrm>
        <a:prstGeom prst="round2SameRect">
          <a:avLst/>
        </a:prstGeom>
        <a:gradFill rotWithShape="0">
          <a:gsLst>
            <a:gs pos="6000">
              <a:schemeClr val="bg1"/>
            </a:gs>
            <a:gs pos="8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00233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не заполнен раздел 2 о расходах 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 rot="-5400000">
        <a:off x="922317" y="1162982"/>
        <a:ext cx="3140330" cy="772821"/>
      </dsp:txXfrm>
    </dsp:sp>
    <dsp:sp modelId="{A22BF088-8DA6-4358-B4F5-64FD12A1761F}">
      <dsp:nvSpPr>
        <dsp:cNvPr id="0" name=""/>
        <dsp:cNvSpPr/>
      </dsp:nvSpPr>
      <dsp:spPr>
        <a:xfrm rot="5400000">
          <a:off x="-197639" y="2438145"/>
          <a:ext cx="1317596" cy="92231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3.</a:t>
          </a:r>
          <a:endParaRPr lang="ru-RU" sz="2000" kern="1200" dirty="0"/>
        </a:p>
      </dsp:txBody>
      <dsp:txXfrm rot="-5400000">
        <a:off x="1" y="2701665"/>
        <a:ext cx="922317" cy="395279"/>
      </dsp:txXfrm>
    </dsp:sp>
    <dsp:sp modelId="{7C972F21-779A-47C0-B826-C9E1C4DEEE5F}">
      <dsp:nvSpPr>
        <dsp:cNvPr id="0" name=""/>
        <dsp:cNvSpPr/>
      </dsp:nvSpPr>
      <dsp:spPr>
        <a:xfrm rot="5400000">
          <a:off x="2085167" y="1077655"/>
          <a:ext cx="856437" cy="3182138"/>
        </a:xfrm>
        <a:prstGeom prst="round2SameRect">
          <a:avLst/>
        </a:prstGeom>
        <a:gradFill rotWithShape="0">
          <a:gsLst>
            <a:gs pos="6000">
              <a:schemeClr val="bg1"/>
            </a:gs>
            <a:gs pos="8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 недвижимом имуществе, находящемся в </a:t>
          </a: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собственности 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 rot="-5400000">
        <a:off x="922317" y="2282313"/>
        <a:ext cx="3140330" cy="77282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124CA1-EC47-4BE1-B271-EA9CF4A4C713}">
      <dsp:nvSpPr>
        <dsp:cNvPr id="0" name=""/>
        <dsp:cNvSpPr/>
      </dsp:nvSpPr>
      <dsp:spPr>
        <a:xfrm rot="5400000">
          <a:off x="-186933" y="189200"/>
          <a:ext cx="1246220" cy="87235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4.</a:t>
          </a:r>
          <a:endParaRPr lang="ru-RU" sz="1900" kern="1200" dirty="0"/>
        </a:p>
      </dsp:txBody>
      <dsp:txXfrm rot="-5400000">
        <a:off x="0" y="438444"/>
        <a:ext cx="872354" cy="373866"/>
      </dsp:txXfrm>
    </dsp:sp>
    <dsp:sp modelId="{5CFDE23C-1D67-42D8-867A-9CDDCC69DDC0}">
      <dsp:nvSpPr>
        <dsp:cNvPr id="0" name=""/>
        <dsp:cNvSpPr/>
      </dsp:nvSpPr>
      <dsp:spPr>
        <a:xfrm rot="5400000">
          <a:off x="1842012" y="-977127"/>
          <a:ext cx="810043" cy="2767570"/>
        </a:xfrm>
        <a:prstGeom prst="round2SameRect">
          <a:avLst/>
        </a:prstGeom>
        <a:gradFill rotWithShape="0">
          <a:gsLst>
            <a:gs pos="6000">
              <a:schemeClr val="bg1"/>
            </a:gs>
            <a:gs pos="8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002B4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 транспортных средствах</a:t>
          </a:r>
          <a:endParaRPr lang="ru-RU" sz="1600" b="1" kern="1200" dirty="0">
            <a:solidFill>
              <a:srgbClr val="002B4C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 rot="-5400000">
        <a:off x="863249" y="41179"/>
        <a:ext cx="2728027" cy="730957"/>
      </dsp:txXfrm>
    </dsp:sp>
    <dsp:sp modelId="{A947EF5A-AB0E-42FA-88FD-1759237E7B83}">
      <dsp:nvSpPr>
        <dsp:cNvPr id="0" name=""/>
        <dsp:cNvSpPr/>
      </dsp:nvSpPr>
      <dsp:spPr>
        <a:xfrm rot="5400000">
          <a:off x="-186933" y="1235782"/>
          <a:ext cx="1246220" cy="87235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5.</a:t>
          </a:r>
          <a:endParaRPr lang="ru-RU" sz="1900" kern="1200" dirty="0"/>
        </a:p>
      </dsp:txBody>
      <dsp:txXfrm rot="-5400000">
        <a:off x="0" y="1485026"/>
        <a:ext cx="872354" cy="373866"/>
      </dsp:txXfrm>
    </dsp:sp>
    <dsp:sp modelId="{94B27B6D-33A7-492A-AABA-7F9914A04F59}">
      <dsp:nvSpPr>
        <dsp:cNvPr id="0" name=""/>
        <dsp:cNvSpPr/>
      </dsp:nvSpPr>
      <dsp:spPr>
        <a:xfrm rot="5400000">
          <a:off x="1851118" y="70086"/>
          <a:ext cx="810043" cy="2767570"/>
        </a:xfrm>
        <a:prstGeom prst="round2SameRect">
          <a:avLst/>
        </a:prstGeom>
        <a:gradFill rotWithShape="0">
          <a:gsLst>
            <a:gs pos="6000">
              <a:schemeClr val="bg1"/>
            </a:gs>
            <a:gs pos="8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 участии в юридических лицах</a:t>
          </a:r>
          <a:endParaRPr lang="ru-RU" sz="1600" b="1" kern="1200" dirty="0">
            <a:solidFill>
              <a:srgbClr val="00233E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 rot="-5400000">
        <a:off x="872355" y="1088393"/>
        <a:ext cx="2728027" cy="730957"/>
      </dsp:txXfrm>
    </dsp:sp>
    <dsp:sp modelId="{3632A484-7409-4877-BEC2-BDE04A412A6F}">
      <dsp:nvSpPr>
        <dsp:cNvPr id="0" name=""/>
        <dsp:cNvSpPr/>
      </dsp:nvSpPr>
      <dsp:spPr>
        <a:xfrm rot="5400000">
          <a:off x="-186933" y="2282364"/>
          <a:ext cx="1246220" cy="87235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6.</a:t>
          </a:r>
          <a:endParaRPr lang="ru-RU" sz="1900" kern="1200" dirty="0"/>
        </a:p>
      </dsp:txBody>
      <dsp:txXfrm rot="-5400000">
        <a:off x="0" y="2531608"/>
        <a:ext cx="872354" cy="373866"/>
      </dsp:txXfrm>
    </dsp:sp>
    <dsp:sp modelId="{DE281983-5E0F-4891-BD48-8377CD8E4304}">
      <dsp:nvSpPr>
        <dsp:cNvPr id="0" name=""/>
        <dsp:cNvSpPr/>
      </dsp:nvSpPr>
      <dsp:spPr>
        <a:xfrm rot="5400000">
          <a:off x="1851118" y="1116668"/>
          <a:ext cx="810043" cy="2767570"/>
        </a:xfrm>
        <a:prstGeom prst="round2SameRect">
          <a:avLst/>
        </a:prstGeom>
        <a:gradFill rotWithShape="0">
          <a:gsLst>
            <a:gs pos="6000">
              <a:schemeClr val="bg1"/>
            </a:gs>
            <a:gs pos="8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00233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 счетах в банках и остатках</a:t>
          </a:r>
          <a:endParaRPr lang="ru-RU" sz="1600" b="1" kern="1200" dirty="0">
            <a:solidFill>
              <a:srgbClr val="00233E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 rot="-5400000">
        <a:off x="872355" y="2134975"/>
        <a:ext cx="2728027" cy="7309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674" cy="496179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1002" y="1"/>
            <a:ext cx="2945587" cy="496179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B297C19-74B0-4D9F-AB48-9FA216D993E0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29"/>
            <a:ext cx="2946674" cy="496179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1002" y="9429729"/>
            <a:ext cx="2945587" cy="496179"/>
          </a:xfrm>
          <a:prstGeom prst="rect">
            <a:avLst/>
          </a:prstGeom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F58E9A6-F29D-4F9E-9A97-B44B18064A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96083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674" cy="496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002" y="1"/>
            <a:ext cx="2945587" cy="496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333" y="4716023"/>
            <a:ext cx="5439010" cy="4467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29"/>
            <a:ext cx="2946674" cy="496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002" y="9429729"/>
            <a:ext cx="2945587" cy="496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F9582C8-475B-467B-8EB0-E4CED2A815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34371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3498850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3714750"/>
            <a:ext cx="9147175" cy="1433513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986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/>
              <a:gdLst>
                <a:gd name="T0" fmla="*/ 0 w 5760"/>
                <a:gd name="T1" fmla="*/ 0 h 528"/>
                <a:gd name="T2" fmla="*/ 2147483646 w 5760"/>
                <a:gd name="T3" fmla="*/ 0 h 528"/>
                <a:gd name="T4" fmla="*/ 2147483646 w 5760"/>
                <a:gd name="T5" fmla="*/ 2147483646 h 528"/>
                <a:gd name="T6" fmla="*/ 2147483646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314451"/>
            <a:ext cx="7772400" cy="137232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2708705"/>
            <a:ext cx="7772400" cy="899778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ru-RU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81F2ADA-B007-41E5-AFB1-D174F5CE5F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1846820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10997"/>
            <a:ext cx="8229600" cy="32895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EC68C-3C6C-4384-A102-C8F42FA09E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755336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05980"/>
            <a:ext cx="1777470" cy="41945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324600" cy="419457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24F3F-B11D-47C1-B6F6-4ED175498C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274657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44142-AD5A-43A3-A63A-9AF8D4751D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823703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2254250"/>
            <a:ext cx="182562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2254250"/>
            <a:ext cx="18415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794784"/>
            <a:ext cx="7772400" cy="13716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198784"/>
            <a:ext cx="4572000" cy="1091166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ru-RU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C517F-F8ED-479E-A5E1-6B83375327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3562186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10997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10997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BE5F1-CD5E-4EEE-B66A-E8A8CACF1C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8970316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057650"/>
            <a:ext cx="4040188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4057650"/>
            <a:ext cx="4041775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083221"/>
            <a:ext cx="4040188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083221"/>
            <a:ext cx="4041775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AECD6-BBFE-4110-90FB-EC122212F6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77956005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94B3B-2DEF-4F05-AB2E-084FD448AD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5205875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04383-C38E-4059-90C2-EFFF25E46D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658864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657600"/>
            <a:ext cx="7481776" cy="3429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4016327"/>
            <a:ext cx="3974592" cy="6858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05740"/>
            <a:ext cx="7479792" cy="3429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4A96B-F7CB-4774-81D2-B022B65E32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336103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4459288"/>
            <a:ext cx="4940300" cy="6905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485775" y="4454525"/>
            <a:ext cx="3690938" cy="700088"/>
          </a:xfrm>
          <a:custGeom>
            <a:avLst/>
            <a:gdLst>
              <a:gd name="T0" fmla="*/ 0 w 5591"/>
              <a:gd name="T1" fmla="*/ 0 h 588"/>
              <a:gd name="T2" fmla="*/ 2147483646 w 5591"/>
              <a:gd name="T3" fmla="*/ 0 h 588"/>
              <a:gd name="T4" fmla="*/ 2147483646 w 5591"/>
              <a:gd name="T5" fmla="*/ 2147483646 h 588"/>
              <a:gd name="T6" fmla="*/ 214748364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4343440"/>
            <a:ext cx="3402314" cy="810651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4340804"/>
            <a:ext cx="3405509" cy="813287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3741738"/>
            <a:ext cx="182563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3741738"/>
            <a:ext cx="182563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4082552"/>
            <a:ext cx="7162800" cy="486174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42476"/>
            <a:ext cx="8686800" cy="329184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648842"/>
            <a:ext cx="8075432" cy="422004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ru-RU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124E4-8426-4F3F-9073-BF046792A9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143743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rgbClr val="3BA9B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4459288"/>
            <a:ext cx="4940300" cy="6905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485775" y="4454525"/>
            <a:ext cx="3690938" cy="700088"/>
          </a:xfrm>
          <a:custGeom>
            <a:avLst/>
            <a:gdLst>
              <a:gd name="T0" fmla="*/ 0 w 5591"/>
              <a:gd name="T1" fmla="*/ 0 h 588"/>
              <a:gd name="T2" fmla="*/ 2147483646 w 5591"/>
              <a:gd name="T3" fmla="*/ 0 h 588"/>
              <a:gd name="T4" fmla="*/ 2147483646 w 5591"/>
              <a:gd name="T5" fmla="*/ 2147483646 h 588"/>
              <a:gd name="T6" fmla="*/ 214748364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4343440"/>
            <a:ext cx="3402314" cy="810651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4340804"/>
            <a:ext cx="3405509" cy="813287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1112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4805363"/>
            <a:ext cx="1919288" cy="274637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4805363"/>
            <a:ext cx="2351087" cy="274637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ru-RU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4805363"/>
            <a:ext cx="366712" cy="27463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0258FE48-6F52-4B22-8C87-30B0F64ABC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57" r:id="rId1"/>
    <p:sldLayoutId id="2147485549" r:id="rId2"/>
    <p:sldLayoutId id="2147485558" r:id="rId3"/>
    <p:sldLayoutId id="2147485550" r:id="rId4"/>
    <p:sldLayoutId id="2147485551" r:id="rId5"/>
    <p:sldLayoutId id="2147485552" r:id="rId6"/>
    <p:sldLayoutId id="2147485553" r:id="rId7"/>
    <p:sldLayoutId id="2147485554" r:id="rId8"/>
    <p:sldLayoutId id="2147485559" r:id="rId9"/>
    <p:sldLayoutId id="2147485555" r:id="rId10"/>
    <p:sldLayoutId id="2147485556" r:id="rId11"/>
  </p:sldLayoutIdLst>
  <p:transition spd="slow">
    <p:push dir="u"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5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Мои документы\Мои рисунки\Для методичек\11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923678"/>
            <a:ext cx="5688632" cy="2931789"/>
          </a:xfrm>
          <a:prstGeom prst="rect">
            <a:avLst/>
          </a:prstGeom>
          <a:noFill/>
          <a:ln>
            <a:noFill/>
          </a:ln>
          <a:effectLst>
            <a:softEdge rad="11303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771550"/>
            <a:ext cx="6840760" cy="201622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Об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итогах анализа сведений о доходах, расходах, об имуществе и обязательствах имущественного характера, представленных за 2017 год лицами, замещающими муниципальные должности, и антикоррупционных проверок, а также о рекомендациях по исключению подобных нарушений в ходе декларационной кампании 2019 года</a:t>
            </a:r>
          </a:p>
        </p:txBody>
      </p:sp>
      <p:sp>
        <p:nvSpPr>
          <p:cNvPr id="7172" name="Нижний колонтитул 2"/>
          <p:cNvSpPr>
            <a:spLocks noGrp="1"/>
          </p:cNvSpPr>
          <p:nvPr>
            <p:ph type="ftr" sz="quarter" idx="11"/>
          </p:nvPr>
        </p:nvSpPr>
        <p:spPr bwMode="auto">
          <a:xfrm>
            <a:off x="4067944" y="4227934"/>
            <a:ext cx="5045992" cy="7921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5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Деркач Татьяна Николаевна, заместитель руководителя департамента – начальник отдела по профилактике коррупционных и иных правонарушений </a:t>
            </a:r>
            <a:r>
              <a:rPr lang="ru-RU" altLang="ru-RU" sz="1050" b="1" dirty="0" err="1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altLang="ru-RU" sz="105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администрации Губернатора Новосибирской области и Правительства Новосибирской области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478095450"/>
              </p:ext>
            </p:extLst>
          </p:nvPr>
        </p:nvGraphicFramePr>
        <p:xfrm>
          <a:off x="2555776" y="19379"/>
          <a:ext cx="6336704" cy="46594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4" y="2302992"/>
            <a:ext cx="3024336" cy="3024336"/>
          </a:xfrm>
          <a:prstGeom prst="rect">
            <a:avLst/>
          </a:prstGeom>
          <a:effectLst>
            <a:softEdge rad="812800"/>
          </a:effectLst>
        </p:spPr>
      </p:pic>
      <p:sp>
        <p:nvSpPr>
          <p:cNvPr id="14338" name="Объект 1"/>
          <p:cNvSpPr>
            <a:spLocks noGrp="1"/>
          </p:cNvSpPr>
          <p:nvPr>
            <p:ph idx="1"/>
          </p:nvPr>
        </p:nvSpPr>
        <p:spPr>
          <a:xfrm>
            <a:off x="11444" y="411510"/>
            <a:ext cx="3252523" cy="2647950"/>
          </a:xfrm>
        </p:spPr>
        <p:txBody>
          <a:bodyPr/>
          <a:lstStyle/>
          <a:p>
            <a:pPr marL="107950" indent="0">
              <a:buFont typeface="Wingdings 3" panose="05040102010807070707" pitchFamily="18" charset="2"/>
              <a:buNone/>
              <a:defRPr/>
            </a:pPr>
            <a:r>
              <a:rPr lang="ru-RU" sz="19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ПО ИТОГАМ  </a:t>
            </a:r>
          </a:p>
          <a:p>
            <a:pPr marL="107950" indent="0">
              <a:buFont typeface="Wingdings 3" panose="05040102010807070707" pitchFamily="18" charset="2"/>
              <a:buNone/>
              <a:defRPr/>
            </a:pPr>
            <a:r>
              <a:rPr lang="ru-RU" sz="19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АНАЛИЗА ПРЕДСТАВЛЕННЫХ СВЕДЕНИЙ </a:t>
            </a:r>
          </a:p>
          <a:p>
            <a:pPr marL="107950" indent="0">
              <a:buNone/>
              <a:defRPr/>
            </a:pPr>
            <a:r>
              <a:rPr lang="ru-RU" sz="19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ПО РЕШЕНИЮ ГУБЕРНАТОРА НОВОСИБИРСКОЙ ОБЛАСТИ</a:t>
            </a:r>
          </a:p>
          <a:p>
            <a:pPr marL="107950" indent="0">
              <a:buNone/>
              <a:defRPr/>
            </a:pPr>
            <a:r>
              <a:rPr lang="ru-RU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отделом </a:t>
            </a:r>
            <a:r>
              <a:rPr lang="ru-RU" sz="20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ДОУиГГС</a:t>
            </a:r>
            <a:r>
              <a:rPr lang="ru-RU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19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ПРОВЕДЕНЫ:</a:t>
            </a:r>
            <a:r>
              <a:rPr lang="ru-RU" sz="1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1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ru-RU" altLang="ru-RU" sz="1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sz="1400" b="1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sz="1400" b="1" dirty="0" smtClean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sz="1800" b="1" dirty="0" smtClean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dirty="0" smtClean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142DC58-6874-430E-BAAB-17EC44B4B3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6250536-20E9-42A9-B6BA-928A1B26B1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A976CCD-C506-4DED-87F7-15CF962EE2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C54FF35-0B74-4825-8CB5-C7B57690A5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8F17E2C-2E8A-42BD-8BDA-CDA4E0E754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4905C3C-7947-4927-BE72-AA2915E714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318C390-9737-4867-A645-1CC8177D17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8D362A8-7FE1-4F1D-A508-564F6D61F7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70633B9-5A7C-4C8E-A776-80F2E00738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820" y="1059581"/>
            <a:ext cx="4248472" cy="4253241"/>
          </a:xfrm>
          <a:prstGeom prst="rect">
            <a:avLst/>
          </a:prstGeom>
          <a:effectLst>
            <a:softEdge rad="317500"/>
          </a:effec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23270406"/>
              </p:ext>
            </p:extLst>
          </p:nvPr>
        </p:nvGraphicFramePr>
        <p:xfrm>
          <a:off x="539552" y="1131590"/>
          <a:ext cx="4104456" cy="3559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331913" y="123824"/>
            <a:ext cx="6696471" cy="93575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Основные виды нарушений, выявленные в ходе проверок и контроля за расходами - </a:t>
            </a:r>
            <a:r>
              <a:rPr lang="ru-RU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неполнота </a:t>
            </a:r>
            <a:r>
              <a:rPr lang="ru-RU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недостоверность </a:t>
            </a:r>
            <a:r>
              <a:rPr lang="ru-RU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сведений</a:t>
            </a:r>
            <a:r>
              <a:rPr lang="ru-RU" altLang="ru-RU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altLang="ru-RU" b="1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21947442"/>
              </p:ext>
            </p:extLst>
          </p:nvPr>
        </p:nvGraphicFramePr>
        <p:xfrm>
          <a:off x="5076056" y="1131590"/>
          <a:ext cx="3639925" cy="334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Мои документы\Мои рисунки\Для методичек\images44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211710"/>
            <a:ext cx="5534025" cy="3716020"/>
          </a:xfrm>
          <a:prstGeom prst="rect">
            <a:avLst/>
          </a:prstGeom>
          <a:noFill/>
          <a:ln>
            <a:noFill/>
          </a:ln>
          <a:effectLst>
            <a:softEdge rad="12573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0"/>
            <a:ext cx="8208912" cy="451596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По итогам проверок и контроля за расходами:</a:t>
            </a:r>
            <a:br>
              <a:rPr lang="ru-RU" sz="2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1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19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1) полномочия одного депутата прекращены досрочно на основании заявления Губернатора Новосибирской области;</a:t>
            </a:r>
            <a:br>
              <a:rPr lang="ru-RU" sz="19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19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19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19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2</a:t>
            </a:r>
            <a:r>
              <a:rPr lang="ru-RU" sz="19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) </a:t>
            </a:r>
            <a:r>
              <a:rPr lang="ru-RU" sz="19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материалы по итогам контроля за расходами </a:t>
            </a:r>
            <a:r>
              <a:rPr lang="ru-RU" sz="19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(2) </a:t>
            </a:r>
            <a:r>
              <a:rPr lang="ru-RU" sz="19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направлены в прокуратуру </a:t>
            </a:r>
            <a:r>
              <a:rPr lang="ru-RU" sz="19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НСО;</a:t>
            </a:r>
            <a:r>
              <a:rPr lang="ru-RU" sz="19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19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19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19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1900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3</a:t>
            </a:r>
            <a:r>
              <a:rPr lang="ru-RU" sz="19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) в СД направлены информационные письма </a:t>
            </a:r>
            <a:r>
              <a:rPr lang="ru-RU" sz="19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ДОУиГГС</a:t>
            </a:r>
            <a:r>
              <a:rPr lang="ru-RU" sz="19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19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 необходимости публичного </a:t>
            </a:r>
            <a:r>
              <a:rPr lang="ru-RU" sz="19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обсуждения </a:t>
            </a:r>
            <a:r>
              <a:rPr lang="ru-RU" sz="19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вопроса </a:t>
            </a:r>
            <a:r>
              <a:rPr lang="ru-RU" sz="19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 недопустимости нарушений  </a:t>
            </a:r>
            <a:r>
              <a:rPr lang="ru-RU" sz="19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закона при </a:t>
            </a:r>
            <a:r>
              <a:rPr lang="ru-RU" sz="19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представлении сведений о доходах;</a:t>
            </a:r>
            <a:br>
              <a:rPr lang="ru-RU" sz="19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19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19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19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4) каждому лицу, </a:t>
            </a:r>
            <a:r>
              <a:rPr lang="ru-RU" sz="19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 </a:t>
            </a:r>
            <a:r>
              <a:rPr lang="ru-RU" sz="19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отношении которого установлены факты нарушений, направлены письма с информацией о результатах проверки (контроля за расходами).</a:t>
            </a:r>
            <a:br>
              <a:rPr lang="ru-RU" sz="19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ru-RU" sz="19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23441"/>
            <a:ext cx="3176547" cy="4720059"/>
          </a:xfrm>
          <a:prstGeom prst="rect">
            <a:avLst/>
          </a:prstGeom>
        </p:spPr>
      </p:pic>
      <p:sp>
        <p:nvSpPr>
          <p:cNvPr id="14338" name="Объект 1"/>
          <p:cNvSpPr>
            <a:spLocks noGrp="1"/>
          </p:cNvSpPr>
          <p:nvPr>
            <p:ph idx="1"/>
          </p:nvPr>
        </p:nvSpPr>
        <p:spPr>
          <a:xfrm>
            <a:off x="168032" y="1032405"/>
            <a:ext cx="3195861" cy="2363741"/>
          </a:xfrm>
          <a:noFill/>
          <a:ln w="19050"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marL="107950" indent="0">
              <a:buFont typeface="Wingdings 3" panose="05040102010807070707" pitchFamily="18" charset="2"/>
              <a:buNone/>
              <a:defRPr/>
            </a:pPr>
            <a:r>
              <a:rPr lang="ru-RU" altLang="ru-RU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Рекомендации </a:t>
            </a:r>
          </a:p>
          <a:p>
            <a:pPr marL="107950" indent="0">
              <a:buFont typeface="Wingdings 3" panose="05040102010807070707" pitchFamily="18" charset="2"/>
              <a:buNone/>
              <a:defRPr/>
            </a:pPr>
            <a:r>
              <a:rPr lang="ru-RU" altLang="ru-RU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по исключению нарушений, подобных выявленным в ходе декларационной кампании 2018 года: </a:t>
            </a:r>
            <a:endParaRPr lang="ru-RU" altLang="ru-RU" sz="2000" b="1" dirty="0" smtClean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dirty="0" smtClean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33197" y="339502"/>
            <a:ext cx="3541039" cy="1699237"/>
          </a:xfrm>
          <a:prstGeom prst="roundRect">
            <a:avLst/>
          </a:prstGeom>
          <a:pattFill prst="pct5">
            <a:fgClr>
              <a:srgbClr val="3BA9B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использовать: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Методические рекомендации Минтруда Российской Федерации;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</a:t>
            </a:r>
            <a:r>
              <a:rPr 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етодические материалы, подготовленные </a:t>
            </a:r>
            <a:r>
              <a:rPr lang="ru-RU" sz="1600" b="1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ДОУиГГС</a:t>
            </a:r>
            <a:endParaRPr lang="ru-RU" sz="16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62111" y="3267361"/>
            <a:ext cx="3541039" cy="1598274"/>
          </a:xfrm>
          <a:prstGeom prst="roundRect">
            <a:avLst/>
          </a:prstGeom>
          <a:pattFill prst="pct5">
            <a:fgClr>
              <a:srgbClr val="3BA9B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проводить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разъяснительную работу (консультирование) с лицами, замещающими МД, по вопросам заполнения справок о доходах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281" y="873946"/>
            <a:ext cx="2051720" cy="355820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533534" y="2283718"/>
            <a:ext cx="3332351" cy="738664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25400" cmpd="thickThin">
            <a:solidFill>
              <a:schemeClr val="accent5">
                <a:lumMod val="60000"/>
                <a:lumOff val="4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https</a:t>
            </a:r>
            <a:r>
              <a:rPr lang="en-US" sz="1400" b="1" dirty="0">
                <a:solidFill>
                  <a:srgbClr val="0070C0"/>
                </a:solidFill>
              </a:rPr>
              <a:t>://rosmintrud.ru/ministry/anticorruption/Methods/12; https://</a:t>
            </a:r>
            <a:r>
              <a:rPr lang="en-US" sz="1400" b="1" dirty="0" smtClean="0">
                <a:solidFill>
                  <a:srgbClr val="0070C0"/>
                </a:solidFill>
              </a:rPr>
              <a:t>www.nso.ru/page/32081</a:t>
            </a:r>
            <a:endParaRPr lang="ru-RU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8846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Мои документы\Мои рисунки\Для методичек\11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923678"/>
            <a:ext cx="5688632" cy="2931789"/>
          </a:xfrm>
          <a:prstGeom prst="rect">
            <a:avLst/>
          </a:prstGeom>
          <a:noFill/>
          <a:ln>
            <a:noFill/>
          </a:ln>
          <a:effectLst>
            <a:softEdge rad="11303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771550"/>
            <a:ext cx="6840760" cy="201622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Об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итогах анализа сведений о доходах, расходах, об имуществе и обязательствах имущественного характера, представленных за 2017 год лицами, замещающими муниципальные должности, и антикоррупционных проверок, а также о рекомендациях по исключению подобных нарушений в ходе декларационной кампании 2019 года</a:t>
            </a:r>
          </a:p>
        </p:txBody>
      </p:sp>
      <p:sp>
        <p:nvSpPr>
          <p:cNvPr id="7172" name="Нижний колонтитул 2"/>
          <p:cNvSpPr>
            <a:spLocks noGrp="1"/>
          </p:cNvSpPr>
          <p:nvPr>
            <p:ph type="ftr" sz="quarter" idx="11"/>
          </p:nvPr>
        </p:nvSpPr>
        <p:spPr bwMode="auto">
          <a:xfrm>
            <a:off x="4067944" y="4227934"/>
            <a:ext cx="5045992" cy="7921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5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Деркач Татьяна Николаевна, заместитель руководителя департамента – начальник отдела по профилактике коррупционных и иных правонарушений </a:t>
            </a:r>
            <a:r>
              <a:rPr lang="ru-RU" altLang="ru-RU" sz="1050" b="1" dirty="0" err="1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altLang="ru-RU" sz="105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администрации Губернатора Новосибирской области и Правительства Новосибирской области </a:t>
            </a:r>
          </a:p>
        </p:txBody>
      </p:sp>
    </p:spTree>
    <p:extLst>
      <p:ext uri="{BB962C8B-B14F-4D97-AF65-F5344CB8AC3E}">
        <p14:creationId xmlns:p14="http://schemas.microsoft.com/office/powerpoint/2010/main" val="230830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825" y="1711325"/>
            <a:ext cx="6480175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499992" y="0"/>
            <a:ext cx="4644007" cy="3075806"/>
          </a:xfrm>
          <a:pattFill prst="pct30">
            <a:fgClr>
              <a:srgbClr val="3BA9BF"/>
            </a:fgClr>
            <a:bgClr>
              <a:schemeClr val="bg1"/>
            </a:bgClr>
          </a:pattFill>
          <a:ln w="15875">
            <a:solidFill>
              <a:schemeClr val="accent1">
                <a:shade val="50000"/>
              </a:schemeClr>
            </a:solidFill>
          </a:ln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Законом </a:t>
            </a:r>
            <a:r>
              <a:rPr lang="ru-RU" sz="1600" dirty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НСО </a:t>
            </a:r>
            <a:r>
              <a:rPr lang="ru-RU" sz="1600" dirty="0" smtClean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</a:t>
            </a:r>
            <a:r>
              <a:rPr lang="ru-RU" sz="1600" dirty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10.11.2017 N </a:t>
            </a:r>
            <a:r>
              <a:rPr lang="ru-RU" sz="1600" dirty="0" smtClean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216-ОЗ</a:t>
            </a:r>
            <a:br>
              <a:rPr lang="ru-RU" sz="1600" dirty="0" smtClean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1800" dirty="0" smtClean="0">
                <a:solidFill>
                  <a:srgbClr val="FF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</a:t>
            </a:r>
            <a:r>
              <a:rPr lang="ru-RU" sz="1600" dirty="0" smtClean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порядке </a:t>
            </a:r>
            <a:r>
              <a:rPr lang="ru-RU" sz="1600" dirty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представления … лицами, замещающими </a:t>
            </a:r>
            <a:r>
              <a:rPr lang="ru-RU" sz="1600" dirty="0" smtClean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муниципальные </a:t>
            </a:r>
            <a:r>
              <a:rPr lang="ru-RU" sz="1600" dirty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должности, сведений о … доходах, расходах, об имуществе и обязательствах имущественного характера,… , </a:t>
            </a:r>
            <a:r>
              <a:rPr lang="ru-RU" sz="1600" dirty="0" smtClean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dirty="0" smtClean="0">
                <a:solidFill>
                  <a:srgbClr val="FF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</a:t>
            </a:r>
            <a:r>
              <a:rPr lang="ru-RU" sz="1600" dirty="0" smtClean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порядке </a:t>
            </a:r>
            <a:r>
              <a:rPr lang="ru-RU" sz="1600" dirty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осуществления проверок достоверности и полноты сведений о доходах</a:t>
            </a:r>
            <a:r>
              <a:rPr lang="ru-RU" sz="1600" dirty="0" smtClean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,…., </a:t>
            </a:r>
            <a:r>
              <a:rPr lang="ru-RU" sz="1600" dirty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представленных указанными </a:t>
            </a:r>
            <a:r>
              <a:rPr lang="ru-RU" sz="1600" dirty="0" smtClean="0">
                <a:solidFill>
                  <a:srgbClr val="00206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лицами</a:t>
            </a:r>
            <a:endParaRPr lang="ru-RU" sz="1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7475" y="379413"/>
            <a:ext cx="3671888" cy="2039937"/>
          </a:xfrm>
          <a:prstGeom prst="rect">
            <a:avLst/>
          </a:prstGeom>
          <a:pattFill prst="pct30">
            <a:fgClr>
              <a:srgbClr val="3BA9BF"/>
            </a:fgClr>
            <a:bgClr>
              <a:schemeClr val="bg1"/>
            </a:bgClr>
          </a:patt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Впервые в 2018 году </a:t>
            </a:r>
          </a:p>
          <a:p>
            <a:pPr algn="ctr">
              <a:defRPr/>
            </a:pPr>
            <a:r>
              <a:rPr lang="ru-RU" altLang="ru-RU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лица, замещающие муниципальные должности, представляли справки </a:t>
            </a:r>
          </a:p>
          <a:p>
            <a:pPr algn="ctr">
              <a:defRPr/>
            </a:pPr>
            <a:r>
              <a:rPr lang="ru-RU" altLang="ru-RU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о доходах по новому порядку, определенному</a:t>
            </a:r>
          </a:p>
        </p:txBody>
      </p:sp>
      <p:sp>
        <p:nvSpPr>
          <p:cNvPr id="2" name="Стрелка вправо 1"/>
          <p:cNvSpPr/>
          <p:nvPr/>
        </p:nvSpPr>
        <p:spPr>
          <a:xfrm>
            <a:off x="3876675" y="1273175"/>
            <a:ext cx="536575" cy="2524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308384"/>
            <a:ext cx="3005296" cy="3005296"/>
          </a:xfrm>
          <a:prstGeom prst="rect">
            <a:avLst/>
          </a:prstGeom>
          <a:effectLst>
            <a:softEdge rad="571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5030147"/>
              </p:ext>
            </p:extLst>
          </p:nvPr>
        </p:nvGraphicFramePr>
        <p:xfrm>
          <a:off x="-252413" y="123825"/>
          <a:ext cx="9217026" cy="4911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33D8B89-49F4-4418-B5AF-8C022ACF8641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  <p:graphicFrame>
        <p:nvGraphicFramePr>
          <p:cNvPr id="3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772652"/>
              </p:ext>
            </p:extLst>
          </p:nvPr>
        </p:nvGraphicFramePr>
        <p:xfrm>
          <a:off x="4241800" y="133350"/>
          <a:ext cx="5343525" cy="4895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2484619"/>
              </p:ext>
            </p:extLst>
          </p:nvPr>
        </p:nvGraphicFramePr>
        <p:xfrm>
          <a:off x="0" y="138113"/>
          <a:ext cx="4140200" cy="4667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53" y="2283718"/>
            <a:ext cx="3024336" cy="3024336"/>
          </a:xfrm>
          <a:prstGeom prst="rect">
            <a:avLst/>
          </a:prstGeom>
          <a:effectLst>
            <a:softEdge rad="812800"/>
          </a:effectLst>
        </p:spPr>
      </p:pic>
      <p:sp>
        <p:nvSpPr>
          <p:cNvPr id="14338" name="Объект 1"/>
          <p:cNvSpPr>
            <a:spLocks noGrp="1"/>
          </p:cNvSpPr>
          <p:nvPr>
            <p:ph idx="1"/>
          </p:nvPr>
        </p:nvSpPr>
        <p:spPr>
          <a:xfrm>
            <a:off x="196850" y="987425"/>
            <a:ext cx="2654300" cy="3368675"/>
          </a:xfrm>
        </p:spPr>
        <p:txBody>
          <a:bodyPr/>
          <a:lstStyle/>
          <a:p>
            <a:pPr marL="107950" indent="0">
              <a:buFont typeface="Wingdings 3" panose="05040102010807070707" pitchFamily="18" charset="2"/>
              <a:buNone/>
              <a:defRPr/>
            </a:pPr>
            <a:r>
              <a:rPr lang="ru-RU" altLang="ru-RU" sz="1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КОЛИЧЕСТВО </a:t>
            </a:r>
          </a:p>
          <a:p>
            <a:pPr marL="107950" indent="0">
              <a:buFont typeface="Wingdings 3" panose="05040102010807070707" pitchFamily="18" charset="2"/>
              <a:buNone/>
              <a:defRPr/>
            </a:pPr>
            <a:r>
              <a:rPr lang="ru-RU" altLang="ru-RU" sz="1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СПРАВОК, ПРЕДСТАВЛЕННЫХ ЛИЦАМИ, ЗАМЕЩАЮЩИМИ МУНИЦИПАЛЬНЫЕ ДОЛЖНОСТИ </a:t>
            </a: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sz="1800" b="1" dirty="0" smtClean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dirty="0" smtClean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624890145"/>
              </p:ext>
            </p:extLst>
          </p:nvPr>
        </p:nvGraphicFramePr>
        <p:xfrm>
          <a:off x="2627784" y="267494"/>
          <a:ext cx="5976664" cy="4640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142DC58-6874-430E-BAAB-17EC44B4B3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6250536-20E9-42A9-B6BA-928A1B26B1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A976CCD-C506-4DED-87F7-15CF962EE2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C54FF35-0B74-4825-8CB5-C7B57690A5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8F17E2C-2E8A-42BD-8BDA-CDA4E0E754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8D362A8-7FE1-4F1D-A508-564F6D61F7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4481159-92B1-46C3-BDC3-237A52E423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3607605"/>
              </p:ext>
            </p:extLst>
          </p:nvPr>
        </p:nvGraphicFramePr>
        <p:xfrm>
          <a:off x="446088" y="101600"/>
          <a:ext cx="4067175" cy="4703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932363" y="50800"/>
            <a:ext cx="3887787" cy="2881313"/>
          </a:xfrm>
          <a:prstGeom prst="rect">
            <a:avLst/>
          </a:prstGeom>
          <a:pattFill prst="pct25">
            <a:fgClr>
              <a:srgbClr val="3BA9BF"/>
            </a:fgClr>
            <a:bgClr>
              <a:schemeClr val="bg1"/>
            </a:bgClr>
          </a:patt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ru-RU" sz="1400" b="1" dirty="0" smtClean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ru-RU" alt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Положительный </a:t>
            </a: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опыт </a:t>
            </a:r>
          </a:p>
          <a:p>
            <a:pPr algn="ctr">
              <a:defRPr/>
            </a:pP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организации работы по сбору Справок, заполненных с использованием ПО:</a:t>
            </a:r>
          </a:p>
          <a:p>
            <a:pPr algn="ctr">
              <a:defRPr/>
            </a:pPr>
            <a:endParaRPr lang="ru-RU" altLang="ru-RU" sz="800" b="1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ru-RU" alt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Северный </a:t>
            </a: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район (96% БК)</a:t>
            </a:r>
          </a:p>
          <a:p>
            <a:pPr algn="ctr">
              <a:defRPr/>
            </a:pP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Карасукский район (94% БК)</a:t>
            </a:r>
          </a:p>
          <a:p>
            <a:pPr algn="ctr">
              <a:defRPr/>
            </a:pPr>
            <a:r>
              <a:rPr lang="ru-RU" altLang="ru-RU" sz="1400" b="1" dirty="0" err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Коченевский</a:t>
            </a: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район (94% БК)</a:t>
            </a:r>
          </a:p>
          <a:p>
            <a:pPr algn="ctr">
              <a:defRPr/>
            </a:pPr>
            <a:r>
              <a:rPr lang="ru-RU" altLang="ru-RU" sz="1400" b="1" dirty="0" err="1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Сузунский</a:t>
            </a:r>
            <a:r>
              <a:rPr lang="ru-RU" alt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район (94% БК)</a:t>
            </a:r>
          </a:p>
          <a:p>
            <a:pPr algn="ctr">
              <a:defRPr/>
            </a:pPr>
            <a:r>
              <a:rPr lang="ru-RU" altLang="ru-RU" sz="1400" b="1" dirty="0" err="1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Болотнинский</a:t>
            </a:r>
            <a:r>
              <a:rPr lang="ru-RU" alt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район (90% БК)</a:t>
            </a:r>
          </a:p>
          <a:p>
            <a:pPr algn="ctr">
              <a:defRPr/>
            </a:pPr>
            <a:r>
              <a:rPr lang="ru-RU" altLang="ru-RU" sz="1400" b="1" dirty="0" err="1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Маслянинский</a:t>
            </a:r>
            <a:r>
              <a:rPr lang="ru-RU" alt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район (90% БК)</a:t>
            </a:r>
          </a:p>
          <a:p>
            <a:pPr algn="ctr">
              <a:defRPr/>
            </a:pPr>
            <a:r>
              <a:rPr lang="ru-RU" altLang="ru-RU" sz="1400" b="1" dirty="0" err="1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Краснозерский</a:t>
            </a:r>
            <a:r>
              <a:rPr lang="ru-RU" altLang="ru-RU" sz="1400" b="1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район (90% 1С)</a:t>
            </a:r>
          </a:p>
          <a:p>
            <a:pPr algn="ctr"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Татарский </a:t>
            </a:r>
            <a:r>
              <a:rPr lang="ru-RU" altLang="ru-RU" sz="1400" b="1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район (88% 1С) </a:t>
            </a:r>
            <a:endParaRPr lang="en-US" altLang="ru-RU" sz="1400" b="1" dirty="0" smtClean="0">
              <a:solidFill>
                <a:srgbClr val="0070C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Ордынский </a:t>
            </a:r>
            <a:r>
              <a:rPr lang="ru-RU" altLang="ru-RU" sz="1400" b="1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район (76% 1С)</a:t>
            </a:r>
          </a:p>
          <a:p>
            <a:pPr algn="ctr">
              <a:defRPr/>
            </a:pPr>
            <a:endParaRPr lang="ru-RU" altLang="ru-RU" sz="1400" b="1" dirty="0">
              <a:solidFill>
                <a:srgbClr val="0070C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32363" y="3076575"/>
            <a:ext cx="3887787" cy="1943100"/>
          </a:xfrm>
          <a:prstGeom prst="rect">
            <a:avLst/>
          </a:prstGeom>
          <a:pattFill prst="pct25">
            <a:fgClr>
              <a:srgbClr val="3BA9BF"/>
            </a:fgClr>
            <a:bgClr>
              <a:schemeClr val="bg1"/>
            </a:bgClr>
          </a:patt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Требуют совершенствования подходы в организации работы:</a:t>
            </a:r>
          </a:p>
          <a:p>
            <a:pPr algn="ctr">
              <a:defRPr/>
            </a:pPr>
            <a:endParaRPr lang="ru-RU" altLang="ru-RU" sz="800" b="1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ru-RU" altLang="ru-RU" sz="1400" b="1" dirty="0" err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Мошковский</a:t>
            </a: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район (100% </a:t>
            </a:r>
            <a:r>
              <a:rPr lang="en-US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W</a:t>
            </a: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algn="ctr">
              <a:defRPr/>
            </a:pPr>
            <a:r>
              <a:rPr lang="ru-RU" altLang="ru-RU" sz="1400" b="1" dirty="0" err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Колыванский</a:t>
            </a: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район (88% </a:t>
            </a:r>
            <a:r>
              <a:rPr lang="en-US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W</a:t>
            </a: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algn="ctr">
              <a:defRPr/>
            </a:pPr>
            <a:r>
              <a:rPr lang="ru-RU" altLang="ru-RU" sz="1400" b="1" dirty="0" err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Кочковский</a:t>
            </a: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район (54% </a:t>
            </a:r>
            <a:r>
              <a:rPr lang="en-US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W</a:t>
            </a: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algn="ctr">
              <a:defRPr/>
            </a:pP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Куйбышевский район (52%</a:t>
            </a:r>
            <a:r>
              <a:rPr lang="en-US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W</a:t>
            </a: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algn="ctr">
              <a:defRPr/>
            </a:pPr>
            <a:r>
              <a:rPr lang="ru-RU" altLang="ru-RU" sz="1400" b="1" dirty="0" err="1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Чистоозерный</a:t>
            </a:r>
            <a:r>
              <a:rPr lang="ru-RU" alt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район </a:t>
            </a:r>
            <a:r>
              <a:rPr lang="ru-RU" alt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(50,5% </a:t>
            </a:r>
            <a:r>
              <a:rPr lang="en-US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W</a:t>
            </a:r>
            <a:r>
              <a:rPr lang="ru-RU" altLang="ru-RU" sz="1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2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779" y="1471092"/>
            <a:ext cx="3672408" cy="367240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51520" y="123478"/>
            <a:ext cx="5832475" cy="4311650"/>
          </a:xfrm>
          <a:prstGeom prst="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000" b="1" dirty="0">
                <a:solidFill>
                  <a:srgbClr val="F3583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Уведомления о невозможности представления сведений на членов семьи </a:t>
            </a:r>
          </a:p>
          <a:p>
            <a:pPr algn="ctr">
              <a:defRPr/>
            </a:pPr>
            <a:endParaRPr lang="ru-RU" altLang="ru-RU" b="1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ru-RU" altLang="ru-RU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уведомления представили 23 декларанта (2 из них представили справки после беседы); 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ru-RU" altLang="ru-RU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по 21 уведомлению подготовлены мотивированные заключения, по итогам рассмотрения которых приняты решения: </a:t>
            </a:r>
          </a:p>
          <a:p>
            <a:pPr marL="539750">
              <a:buFont typeface="Wingdings" panose="05000000000000000000" pitchFamily="2" charset="2"/>
              <a:buChar char="ü"/>
              <a:defRPr/>
            </a:pP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о признании причин уважительными и объективными в отношении 10 лиц; </a:t>
            </a:r>
          </a:p>
          <a:p>
            <a:pPr marL="539750">
              <a:buFont typeface="Wingdings" panose="05000000000000000000" pitchFamily="2" charset="2"/>
              <a:buChar char="ü"/>
              <a:defRPr/>
            </a:pP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об отсутствии достаточных оснований </a:t>
            </a:r>
          </a:p>
          <a:p>
            <a:pPr marL="539750">
              <a:defRPr/>
            </a:pP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для признания причин объективными – </a:t>
            </a:r>
          </a:p>
          <a:p>
            <a:pPr marL="539750">
              <a:defRPr/>
            </a:pP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отношении 11 лиц.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675331695"/>
              </p:ext>
            </p:extLst>
          </p:nvPr>
        </p:nvGraphicFramePr>
        <p:xfrm>
          <a:off x="2771800" y="195486"/>
          <a:ext cx="6048672" cy="4640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4" y="2302992"/>
            <a:ext cx="3024336" cy="3024336"/>
          </a:xfrm>
          <a:prstGeom prst="rect">
            <a:avLst/>
          </a:prstGeom>
          <a:effectLst>
            <a:softEdge rad="812800"/>
          </a:effectLst>
        </p:spPr>
      </p:pic>
      <p:sp>
        <p:nvSpPr>
          <p:cNvPr id="14338" name="Объект 1"/>
          <p:cNvSpPr>
            <a:spLocks noGrp="1"/>
          </p:cNvSpPr>
          <p:nvPr>
            <p:ph idx="1"/>
          </p:nvPr>
        </p:nvSpPr>
        <p:spPr>
          <a:xfrm>
            <a:off x="191433" y="123478"/>
            <a:ext cx="2844347" cy="2792412"/>
          </a:xfrm>
        </p:spPr>
        <p:txBody>
          <a:bodyPr/>
          <a:lstStyle/>
          <a:p>
            <a:pPr marL="107950" indent="0">
              <a:buFont typeface="Wingdings 3" panose="05040102010807070707" pitchFamily="18" charset="2"/>
              <a:buNone/>
              <a:defRPr/>
            </a:pPr>
            <a:r>
              <a:rPr lang="ru-RU" altLang="ru-RU" sz="17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altLang="ru-RU" sz="17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связи с </a:t>
            </a:r>
          </a:p>
          <a:p>
            <a:pPr marL="107950" indent="0">
              <a:buFont typeface="Wingdings 3" panose="05040102010807070707" pitchFamily="18" charset="2"/>
              <a:buNone/>
              <a:defRPr/>
            </a:pPr>
            <a:r>
              <a:rPr lang="ru-RU" altLang="ru-RU" sz="17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нарушением </a:t>
            </a:r>
            <a:r>
              <a:rPr lang="ru-RU" altLang="ru-RU" sz="17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установленного порядка представления  сведений о доходах, на основании информации </a:t>
            </a:r>
            <a:r>
              <a:rPr lang="ru-RU" altLang="ru-RU" sz="17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ДОУиГГС</a:t>
            </a:r>
            <a:endParaRPr lang="ru-RU" altLang="ru-RU" sz="1700" b="1" dirty="0" smtClean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r>
              <a:rPr lang="ru-RU" altLang="ru-RU" sz="17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Советами депутатов</a:t>
            </a:r>
          </a:p>
          <a:p>
            <a:pPr marL="107950" indent="0">
              <a:buFont typeface="Wingdings 3" panose="05040102010807070707" pitchFamily="18" charset="2"/>
              <a:buNone/>
              <a:defRPr/>
            </a:pPr>
            <a:r>
              <a:rPr lang="ru-RU" altLang="ru-RU" sz="17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муниципальных образований приняты решения:</a:t>
            </a:r>
            <a:endParaRPr lang="ru-RU" altLang="ru-RU" sz="1700" b="1" dirty="0" smtClean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sz="18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142DC58-6874-430E-BAAB-17EC44B4B3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6250536-20E9-42A9-B6BA-928A1B26B1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A976CCD-C506-4DED-87F7-15CF962EE2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47A4BDD-34B0-486C-8530-B7F456D4C2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064C36B-4DA7-4D79-B609-C407D1486F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8D362A8-7FE1-4F1D-A508-564F6D61F7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31DB169-3566-4A01-9AB7-D4E1AAC7E7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905946752"/>
              </p:ext>
            </p:extLst>
          </p:nvPr>
        </p:nvGraphicFramePr>
        <p:xfrm>
          <a:off x="1835696" y="195486"/>
          <a:ext cx="7200800" cy="4640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4" y="2302992"/>
            <a:ext cx="3024336" cy="3024336"/>
          </a:xfrm>
          <a:prstGeom prst="rect">
            <a:avLst/>
          </a:prstGeom>
          <a:effectLst>
            <a:softEdge rad="812800"/>
          </a:effectLst>
        </p:spPr>
      </p:pic>
      <p:sp>
        <p:nvSpPr>
          <p:cNvPr id="14338" name="Объект 1"/>
          <p:cNvSpPr>
            <a:spLocks noGrp="1"/>
          </p:cNvSpPr>
          <p:nvPr>
            <p:ph idx="1"/>
          </p:nvPr>
        </p:nvSpPr>
        <p:spPr>
          <a:xfrm>
            <a:off x="83452" y="843558"/>
            <a:ext cx="2952328" cy="2216150"/>
          </a:xfrm>
        </p:spPr>
        <p:txBody>
          <a:bodyPr/>
          <a:lstStyle/>
          <a:p>
            <a:pPr marL="107950" indent="0">
              <a:buFont typeface="Wingdings 3" panose="05040102010807070707" pitchFamily="18" charset="2"/>
              <a:buNone/>
              <a:defRPr/>
            </a:pPr>
            <a:r>
              <a:rPr lang="ru-RU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 ХОДЕ </a:t>
            </a:r>
          </a:p>
          <a:p>
            <a:pPr marL="107950" indent="0">
              <a:buFont typeface="Wingdings 3" panose="05040102010807070707" pitchFamily="18" charset="2"/>
              <a:buNone/>
              <a:defRPr/>
            </a:pPr>
            <a:r>
              <a:rPr lang="ru-RU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АНАЛИЗА ПРЕДСТАВЛЕННЫХ ЛИЦАМИ, ЗАМЕЩАЮЩИМИ МУНИЦИПАЛЬНЫЕ ДОЛЖНОСТИ, СВЕДЕНИЙ:</a:t>
            </a:r>
            <a:r>
              <a:rPr lang="ru-RU" sz="1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1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ru-RU" altLang="ru-RU" sz="1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sz="1400" b="1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sz="1400" b="1" dirty="0" smtClean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sz="1800" b="1" dirty="0" smtClean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dirty="0" smtClean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142DC58-6874-430E-BAAB-17EC44B4B3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6250536-20E9-42A9-B6BA-928A1B26B1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A976CCD-C506-4DED-87F7-15CF962EE2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C54FF35-0B74-4825-8CB5-C7B57690A5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8F17E2C-2E8A-42BD-8BDA-CDA4E0E754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47A4BDD-34B0-486C-8530-B7F456D4C2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71F8F67-5DDF-4CE8-AF44-83AD3289E1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8D362A8-7FE1-4F1D-A508-564F6D61F7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70633B9-5A7C-4C8E-A776-80F2E00738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93AEC8-D23C-4354-8D51-48E30B16B8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28C800E-1CEB-40A1-AFDC-0C8EE98792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 2</Template>
  <TotalTime>9261</TotalTime>
  <Words>777</Words>
  <Application>Microsoft Office PowerPoint</Application>
  <PresentationFormat>Экран (16:9)</PresentationFormat>
  <Paragraphs>112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Lucida Sans Unicode</vt:lpstr>
      <vt:lpstr>Tahoma</vt:lpstr>
      <vt:lpstr>Times New Roman</vt:lpstr>
      <vt:lpstr>Verdana</vt:lpstr>
      <vt:lpstr>Wingdings</vt:lpstr>
      <vt:lpstr>Wingdings 2</vt:lpstr>
      <vt:lpstr>Wingdings 3</vt:lpstr>
      <vt:lpstr>Открытая</vt:lpstr>
      <vt:lpstr>Об итогах анализа сведений о доходах, расходах, об имуществе и обязательствах имущественного характера, представленных за 2017 год лицами, замещающими муниципальные должности, и антикоррупционных проверок, а также о рекомендациях по исключению подобных нарушений в ходе декларационной кампании 2019 года</vt:lpstr>
      <vt:lpstr>Законом НСО от 10.11.2017 N 216-ОЗ О *порядке представления … лицами, замещающими муниципальные должности, сведений о … доходах, расходах, об имуществе и обязательствах имущественного характера,… ,  *порядке осуществления проверок достоверности и полноты сведений о доходах,…., представленных указанными лицами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 итогам проверок и контроля за расходами:  1) полномочия одного депутата прекращены досрочно на основании заявления Губернатора Новосибирской области;  2) материалы по итогам контроля за расходами (2) направлены в прокуратуру НСО;  3) в СД направлены информационные письма ДОУиГГС о необходимости публичного обсуждения вопроса о недопустимости нарушений  закона при представлении сведений о доходах;  4) каждому лицу, в отношении которого установлены факты нарушений, направлены письма с информацией о результатах проверки (контроля за расходами). </vt:lpstr>
      <vt:lpstr>Презентация PowerPoint</vt:lpstr>
      <vt:lpstr>Об итогах анализа сведений о доходах, расходах, об имуществе и обязательствах имущественного характера, представленных за 2017 год лицами, замещающими муниципальные должности, и антикоррупционных проверок, а также о рекомендациях по исключению подобных нарушений в ходе декларационной кампании 2019 года</vt:lpstr>
    </vt:vector>
  </TitlesOfParts>
  <Company>SOVET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dtn</dc:creator>
  <cp:lastModifiedBy>Деркач Татьяна Николаевна</cp:lastModifiedBy>
  <cp:revision>790</cp:revision>
  <cp:lastPrinted>2019-02-19T12:37:23Z</cp:lastPrinted>
  <dcterms:created xsi:type="dcterms:W3CDTF">2008-04-24T06:09:40Z</dcterms:created>
  <dcterms:modified xsi:type="dcterms:W3CDTF">2019-02-20T01:31:10Z</dcterms:modified>
</cp:coreProperties>
</file>