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9" r:id="rId2"/>
    <p:sldId id="272" r:id="rId3"/>
    <p:sldId id="299" r:id="rId4"/>
    <p:sldId id="300" r:id="rId5"/>
    <p:sldId id="301" r:id="rId6"/>
    <p:sldId id="302" r:id="rId7"/>
    <p:sldId id="303" r:id="rId8"/>
    <p:sldId id="287" r:id="rId9"/>
  </p:sldIdLst>
  <p:sldSz cx="12192000" cy="6858000"/>
  <p:notesSz cx="7102475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6CC2"/>
    <a:srgbClr val="2C4E8C"/>
    <a:srgbClr val="5D84CB"/>
    <a:srgbClr val="82A1D8"/>
    <a:srgbClr val="244072"/>
    <a:srgbClr val="FFEEB7"/>
    <a:srgbClr val="254275"/>
    <a:srgbClr val="FFF3CD"/>
    <a:srgbClr val="FFE07D"/>
    <a:srgbClr val="7A80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B97688B5-B493-4FF5-B26A-5942E6B30258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41288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092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22CF605C-07E9-4DC3-AE11-C8154E991E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884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559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225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319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851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418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880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250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61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971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178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364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693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3526D-A88C-4AA5-BB36-76BAF563C8D6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632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F94A105B6BC4E22F5E31B6F4E03909B00E70BB77C1E8924EAFFCC266C05A2B207080F32FAE77CFAD9AB6711DB92883FF565645476B0002911BA8E238J4l9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83000">
              <a:schemeClr val="accent1">
                <a:lumMod val="97000"/>
                <a:lumOff val="3000"/>
                <a:alpha val="63000"/>
              </a:schemeClr>
            </a:gs>
            <a:gs pos="67000">
              <a:schemeClr val="accent1">
                <a:lumMod val="60000"/>
                <a:lumOff val="40000"/>
                <a:alpha val="39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" y="1233468"/>
            <a:ext cx="11557947" cy="5486032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31000">
                <a:schemeClr val="accent1">
                  <a:alpha val="0"/>
                  <a:lumMod val="84000"/>
                  <a:lumOff val="16000"/>
                </a:schemeClr>
              </a:gs>
            </a:gsLst>
            <a:path path="circle">
              <a:fillToRect l="100000" t="100000"/>
            </a:path>
          </a:gradFill>
          <a:effectLst>
            <a:softEdge rad="1270000"/>
          </a:effectLst>
        </p:spPr>
      </p:pic>
      <p:sp>
        <p:nvSpPr>
          <p:cNvPr id="3" name="TextBox 2"/>
          <p:cNvSpPr txBox="1"/>
          <p:nvPr/>
        </p:nvSpPr>
        <p:spPr>
          <a:xfrm>
            <a:off x="300377" y="146628"/>
            <a:ext cx="11640066" cy="1446546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lIns="91276" tIns="45718" rIns="91276" bIns="45718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2C4E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особенностях порядка прохождения декларационной кампании 2019 года»</a:t>
            </a:r>
          </a:p>
          <a:p>
            <a:pPr algn="ctr"/>
            <a:r>
              <a:rPr lang="ru-RU" sz="2400" b="1" dirty="0" smtClean="0">
                <a:solidFill>
                  <a:srgbClr val="2C4E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(для лиц, замещающих муниципальные должности) (МД)</a:t>
            </a:r>
            <a:endParaRPr lang="ru-RU" sz="2400" b="1" dirty="0">
              <a:solidFill>
                <a:srgbClr val="2C4E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1756" y="5796170"/>
            <a:ext cx="63577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2C4E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Долгова Елена Борисовна – заместитель начальника отдела </a:t>
            </a:r>
            <a:r>
              <a:rPr lang="ru-RU" b="1" dirty="0" err="1" smtClean="0">
                <a:solidFill>
                  <a:srgbClr val="2C4E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b="1" dirty="0" smtClean="0">
                <a:solidFill>
                  <a:srgbClr val="2C4E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b="1" dirty="0">
              <a:solidFill>
                <a:srgbClr val="2C4E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5034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chemeClr val="accent1">
                <a:lumMod val="40000"/>
                <a:lumOff val="60000"/>
              </a:schemeClr>
            </a:gs>
            <a:gs pos="21000">
              <a:schemeClr val="accent1">
                <a:lumMod val="97000"/>
                <a:lumOff val="3000"/>
                <a:alpha val="63000"/>
              </a:schemeClr>
            </a:gs>
            <a:gs pos="36000">
              <a:schemeClr val="accent1">
                <a:lumMod val="60000"/>
                <a:lumOff val="40000"/>
                <a:alpha val="39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758"/>
          <p:cNvSpPr txBox="1">
            <a:spLocks/>
          </p:cNvSpPr>
          <p:nvPr/>
        </p:nvSpPr>
        <p:spPr>
          <a:xfrm>
            <a:off x="82378" y="1331260"/>
            <a:ext cx="2858620" cy="41435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13"/>
              </a:spcBef>
              <a:defRPr sz="9000">
                <a:solidFill>
                  <a:srgbClr val="8D959D"/>
                </a:solidFill>
              </a:defRPr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Декларационная кампания </a:t>
            </a:r>
          </a:p>
          <a:p>
            <a:pPr algn="ctr">
              <a:lnSpc>
                <a:spcPct val="100000"/>
              </a:lnSpc>
              <a:spcBef>
                <a:spcPts val="113"/>
              </a:spcBef>
              <a:defRPr sz="9000">
                <a:solidFill>
                  <a:srgbClr val="8D959D"/>
                </a:solidFill>
              </a:defRPr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 года организована в соответствии с:</a:t>
            </a:r>
          </a:p>
          <a:p>
            <a:pPr algn="ctr">
              <a:lnSpc>
                <a:spcPct val="70000"/>
              </a:lnSpc>
              <a:spcBef>
                <a:spcPts val="113"/>
              </a:spcBef>
              <a:defRPr sz="9000">
                <a:solidFill>
                  <a:srgbClr val="8D959D"/>
                </a:solidFill>
              </a:defRPr>
            </a:pPr>
            <a:endParaRPr lang="ru-RU" sz="42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71652" y="959719"/>
            <a:ext cx="9079176" cy="707886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Законом НСО от 10.11.2017 №216-ОЗ (с изменениями, внесенными Законом НСО от 25.12.2018 № 338-ОЗ);</a:t>
            </a:r>
            <a:endParaRPr lang="ru-RU" altLang="ru-RU" sz="2000" b="1" kern="0" dirty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428468" y="1760078"/>
            <a:ext cx="8622359" cy="1923604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2000" b="1" kern="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Методическими </a:t>
            </a:r>
            <a:r>
              <a:rPr lang="ru-RU" altLang="ru-RU" sz="2000" b="1" kern="0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рекомендациями</a:t>
            </a:r>
            <a:r>
              <a:rPr lang="en-US" altLang="ru-RU" sz="2000" b="1" kern="0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kern="0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Министерства </a:t>
            </a:r>
            <a:r>
              <a:rPr lang="ru-RU" altLang="ru-RU" sz="2000" b="1" kern="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труда и социальной защиты РФ </a:t>
            </a:r>
            <a:r>
              <a:rPr lang="ru-RU" altLang="ru-RU" sz="2000" b="1" kern="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</a:t>
            </a:r>
            <a:r>
              <a:rPr lang="ru-RU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вопросам представления сведений о доходах… и заполнения соответствующей формы справки для использования в ходе декларационной компании 2019 года (за отчетный 2018 год) </a:t>
            </a:r>
            <a:r>
              <a:rPr lang="ru-RU" altLang="ru-RU" sz="2000" b="1" kern="0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altLang="ru-RU" sz="2000" b="1" kern="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размещены по адресу</a:t>
            </a:r>
            <a:r>
              <a:rPr lang="ru-RU" altLang="ru-RU" sz="2000" b="1" kern="0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lvl="0" algn="just"/>
            <a:r>
              <a:rPr lang="en-US" altLang="ru-RU" sz="1900" b="1" i="1" kern="0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https</a:t>
            </a:r>
            <a:r>
              <a:rPr lang="en-US" altLang="ru-RU" sz="1900" b="1" i="1" kern="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://rosmintrud.ru/ministry/programms/anticorruption/9/5</a:t>
            </a:r>
            <a:r>
              <a:rPr lang="ru-RU" altLang="ru-RU" sz="1900" b="1" i="1" kern="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;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405778" y="3946358"/>
            <a:ext cx="8645050" cy="1657265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 defTabSz="3429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900" b="1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Рекомендациями </a:t>
            </a:r>
            <a:r>
              <a:rPr lang="ru-RU" altLang="ru-RU" sz="1900" b="1" dirty="0" err="1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sz="1900" b="1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обеспечению исполнения лицами, замещающими муниципальные должности, главами местных администраций по контракту обязанности представления сведений о доходах, расходах, об имуществе и </a:t>
            </a:r>
            <a:r>
              <a:rPr lang="ru-RU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обязательствах</a:t>
            </a:r>
            <a:r>
              <a:rPr lang="ru-RU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имущественного </a:t>
            </a:r>
            <a:r>
              <a:rPr lang="ru-RU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характера;</a:t>
            </a:r>
            <a:endParaRPr lang="ru-RU" altLang="ru-RU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Shape 120"/>
          <p:cNvSpPr/>
          <p:nvPr/>
        </p:nvSpPr>
        <p:spPr>
          <a:xfrm>
            <a:off x="883023" y="91389"/>
            <a:ext cx="2375580" cy="6279708"/>
          </a:xfrm>
          <a:custGeom>
            <a:avLst/>
            <a:gdLst>
              <a:gd name="connsiteX0" fmla="*/ 0 w 16825"/>
              <a:gd name="connsiteY0" fmla="*/ 0 h 21600"/>
              <a:gd name="connsiteX1" fmla="*/ 6410 w 16825"/>
              <a:gd name="connsiteY1" fmla="*/ 21600 h 21600"/>
              <a:gd name="connsiteX2" fmla="*/ 11184 w 16825"/>
              <a:gd name="connsiteY2" fmla="*/ 21600 h 21600"/>
              <a:gd name="connsiteX3" fmla="*/ 1855 w 16825"/>
              <a:gd name="connsiteY3" fmla="*/ 0 h 21600"/>
              <a:gd name="connsiteX4" fmla="*/ 0 w 16825"/>
              <a:gd name="connsiteY4" fmla="*/ 0 h 21600"/>
              <a:gd name="connsiteX0" fmla="*/ 0 w 15337"/>
              <a:gd name="connsiteY0" fmla="*/ 0 h 21600"/>
              <a:gd name="connsiteX1" fmla="*/ 6410 w 15337"/>
              <a:gd name="connsiteY1" fmla="*/ 21600 h 21600"/>
              <a:gd name="connsiteX2" fmla="*/ 8948 w 15337"/>
              <a:gd name="connsiteY2" fmla="*/ 21555 h 21600"/>
              <a:gd name="connsiteX3" fmla="*/ 1855 w 15337"/>
              <a:gd name="connsiteY3" fmla="*/ 0 h 21600"/>
              <a:gd name="connsiteX4" fmla="*/ 0 w 15337"/>
              <a:gd name="connsiteY4" fmla="*/ 0 h 21600"/>
              <a:gd name="connsiteX0" fmla="*/ 0 w 21560"/>
              <a:gd name="connsiteY0" fmla="*/ 0 h 21639"/>
              <a:gd name="connsiteX1" fmla="*/ 12633 w 21560"/>
              <a:gd name="connsiteY1" fmla="*/ 21639 h 21639"/>
              <a:gd name="connsiteX2" fmla="*/ 15171 w 21560"/>
              <a:gd name="connsiteY2" fmla="*/ 21594 h 21639"/>
              <a:gd name="connsiteX3" fmla="*/ 8078 w 21560"/>
              <a:gd name="connsiteY3" fmla="*/ 39 h 21639"/>
              <a:gd name="connsiteX4" fmla="*/ 0 w 21560"/>
              <a:gd name="connsiteY4" fmla="*/ 0 h 21639"/>
              <a:gd name="connsiteX0" fmla="*/ 0 w 20360"/>
              <a:gd name="connsiteY0" fmla="*/ 0 h 21639"/>
              <a:gd name="connsiteX1" fmla="*/ 12633 w 20360"/>
              <a:gd name="connsiteY1" fmla="*/ 21639 h 21639"/>
              <a:gd name="connsiteX2" fmla="*/ 15171 w 20360"/>
              <a:gd name="connsiteY2" fmla="*/ 21594 h 21639"/>
              <a:gd name="connsiteX3" fmla="*/ 4272 w 20360"/>
              <a:gd name="connsiteY3" fmla="*/ 39 h 21639"/>
              <a:gd name="connsiteX4" fmla="*/ 0 w 20360"/>
              <a:gd name="connsiteY4" fmla="*/ 0 h 21639"/>
              <a:gd name="connsiteX0" fmla="*/ 0 w 20049"/>
              <a:gd name="connsiteY0" fmla="*/ 0 h 21639"/>
              <a:gd name="connsiteX1" fmla="*/ 12633 w 20049"/>
              <a:gd name="connsiteY1" fmla="*/ 21639 h 21639"/>
              <a:gd name="connsiteX2" fmla="*/ 15171 w 20049"/>
              <a:gd name="connsiteY2" fmla="*/ 21594 h 21639"/>
              <a:gd name="connsiteX3" fmla="*/ 3064 w 20049"/>
              <a:gd name="connsiteY3" fmla="*/ 78 h 21639"/>
              <a:gd name="connsiteX4" fmla="*/ 0 w 20049"/>
              <a:gd name="connsiteY4" fmla="*/ 0 h 21639"/>
              <a:gd name="connsiteX0" fmla="*/ 0 w 20327"/>
              <a:gd name="connsiteY0" fmla="*/ 40 h 21679"/>
              <a:gd name="connsiteX1" fmla="*/ 12633 w 20327"/>
              <a:gd name="connsiteY1" fmla="*/ 21679 h 21679"/>
              <a:gd name="connsiteX2" fmla="*/ 15171 w 20327"/>
              <a:gd name="connsiteY2" fmla="*/ 21634 h 21679"/>
              <a:gd name="connsiteX3" fmla="*/ 4152 w 20327"/>
              <a:gd name="connsiteY3" fmla="*/ 0 h 21679"/>
              <a:gd name="connsiteX4" fmla="*/ 0 w 20327"/>
              <a:gd name="connsiteY4" fmla="*/ 40 h 21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7" h="21679" extrusionOk="0">
                <a:moveTo>
                  <a:pt x="0" y="40"/>
                </a:moveTo>
                <a:cubicBezTo>
                  <a:pt x="15222" y="4443"/>
                  <a:pt x="23050" y="14473"/>
                  <a:pt x="12633" y="21679"/>
                </a:cubicBezTo>
                <a:lnTo>
                  <a:pt x="15171" y="21634"/>
                </a:lnTo>
                <a:cubicBezTo>
                  <a:pt x="25587" y="14428"/>
                  <a:pt x="19374" y="4403"/>
                  <a:pt x="4152" y="0"/>
                </a:cubicBezTo>
                <a:lnTo>
                  <a:pt x="0" y="4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3200">
              <a:solidFill>
                <a:srgbClr val="FFFFFF"/>
              </a:solidFill>
            </a:endParaRPr>
          </a:p>
        </p:txBody>
      </p:sp>
      <p:sp>
        <p:nvSpPr>
          <p:cNvPr id="27" name="Shape 2432"/>
          <p:cNvSpPr/>
          <p:nvPr/>
        </p:nvSpPr>
        <p:spPr>
          <a:xfrm>
            <a:off x="1282516" y="60427"/>
            <a:ext cx="827767" cy="80579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 cap="flat" cmpd="sng">
            <a:solidFill>
              <a:srgbClr val="FFFFFF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FFFFFF"/>
                </a:solidFill>
              </a:rPr>
              <a:t>1</a:t>
            </a:r>
            <a:endParaRPr sz="4800" b="1" dirty="0">
              <a:solidFill>
                <a:srgbClr val="FFFFFF"/>
              </a:solidFill>
            </a:endParaRPr>
          </a:p>
        </p:txBody>
      </p:sp>
      <p:sp>
        <p:nvSpPr>
          <p:cNvPr id="28" name="Shape 2432"/>
          <p:cNvSpPr/>
          <p:nvPr/>
        </p:nvSpPr>
        <p:spPr>
          <a:xfrm>
            <a:off x="2089853" y="1021232"/>
            <a:ext cx="827767" cy="805791"/>
          </a:xfrm>
          <a:prstGeom prst="ellipse">
            <a:avLst/>
          </a:prstGeom>
          <a:solidFill>
            <a:srgbClr val="32579A"/>
          </a:solidFill>
          <a:ln w="76200" cap="flat" cmpd="sng">
            <a:solidFill>
              <a:srgbClr val="FFFFFF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FFFFFF"/>
                </a:solidFill>
              </a:rPr>
              <a:t>2</a:t>
            </a:r>
            <a:endParaRPr sz="4800" b="1" dirty="0">
              <a:solidFill>
                <a:srgbClr val="FFFFFF"/>
              </a:solidFill>
            </a:endParaRPr>
          </a:p>
        </p:txBody>
      </p:sp>
      <p:sp>
        <p:nvSpPr>
          <p:cNvPr id="29" name="Shape 2432"/>
          <p:cNvSpPr/>
          <p:nvPr/>
        </p:nvSpPr>
        <p:spPr>
          <a:xfrm>
            <a:off x="2600702" y="1898466"/>
            <a:ext cx="827767" cy="80579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 cap="flat" cmpd="sng">
            <a:solidFill>
              <a:srgbClr val="FFFFFF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FFFFFF"/>
                </a:solidFill>
              </a:rPr>
              <a:t>3</a:t>
            </a:r>
            <a:endParaRPr sz="4800" b="1" dirty="0">
              <a:solidFill>
                <a:srgbClr val="FFFFFF"/>
              </a:solidFill>
            </a:endParaRPr>
          </a:p>
        </p:txBody>
      </p:sp>
      <p:sp>
        <p:nvSpPr>
          <p:cNvPr id="30" name="Shape 2432"/>
          <p:cNvSpPr/>
          <p:nvPr/>
        </p:nvSpPr>
        <p:spPr>
          <a:xfrm>
            <a:off x="2372575" y="5378848"/>
            <a:ext cx="827767" cy="812014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rgbClr val="FFFFFF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FFFFFF"/>
                </a:solidFill>
              </a:rPr>
              <a:t>5</a:t>
            </a:r>
            <a:endParaRPr sz="4800" b="1" dirty="0">
              <a:solidFill>
                <a:srgbClr val="FFFF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69166" y="91389"/>
            <a:ext cx="9881662" cy="707886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kern="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ФЗ от 25.12.2008 № 273-ФЗ «О противодействии коррупции» 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kern="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(часть 4.2 статьи 12.1);</a:t>
            </a:r>
            <a:endParaRPr lang="ru-RU" altLang="ru-RU" sz="2000" b="1" kern="0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Shape 2432"/>
          <p:cNvSpPr/>
          <p:nvPr/>
        </p:nvSpPr>
        <p:spPr>
          <a:xfrm>
            <a:off x="2527114" y="3844761"/>
            <a:ext cx="827767" cy="812014"/>
          </a:xfrm>
          <a:prstGeom prst="ellipse">
            <a:avLst/>
          </a:prstGeom>
          <a:solidFill>
            <a:srgbClr val="3C6CC2"/>
          </a:solidFill>
          <a:ln w="76200" cap="flat" cmpd="sng">
            <a:solidFill>
              <a:srgbClr val="FFFFFF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FFFFFF"/>
                </a:solidFill>
              </a:rPr>
              <a:t>4</a:t>
            </a:r>
            <a:endParaRPr sz="4800" b="1" dirty="0">
              <a:solidFill>
                <a:srgbClr val="FFFF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54880" y="5797279"/>
            <a:ext cx="8695947" cy="475743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 defTabSz="3429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400" b="1" dirty="0" smtClean="0">
                <a:solidFill>
                  <a:srgbClr val="00B0F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Памятками </a:t>
            </a:r>
            <a:r>
              <a:rPr lang="ru-RU" altLang="ru-RU" sz="2400" b="1" dirty="0" err="1" smtClean="0">
                <a:solidFill>
                  <a:srgbClr val="00B0F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sz="2400" b="1" dirty="0" smtClean="0">
                <a:solidFill>
                  <a:srgbClr val="00B0F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(о доходах, расходах)</a:t>
            </a:r>
            <a:r>
              <a:rPr lang="ru-RU" altLang="ru-RU" sz="2400" b="1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altLang="ru-RU" sz="2400" b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9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6737">
              <a:srgbClr val="C1D9EF">
                <a:alpha val="0"/>
              </a:srgbClr>
            </a:gs>
            <a:gs pos="13000">
              <a:schemeClr val="accent1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0">
              <a:schemeClr val="accent5">
                <a:lumMod val="20000"/>
                <a:lumOff val="80000"/>
                <a:alpha val="1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7" y="0"/>
            <a:ext cx="11723572" cy="6696075"/>
          </a:xfrm>
          <a:prstGeom prst="rect">
            <a:avLst/>
          </a:prstGeom>
          <a:gradFill>
            <a:gsLst>
              <a:gs pos="45946">
                <a:srgbClr val="C8DDF1"/>
              </a:gs>
              <a:gs pos="20000">
                <a:srgbClr val="CEE1F3"/>
              </a:gs>
              <a:gs pos="82424">
                <a:srgbClr val="BDD7EE"/>
              </a:gs>
              <a:gs pos="56064">
                <a:srgbClr val="C1D9EF"/>
              </a:gs>
              <a:gs pos="29714">
                <a:srgbClr val="D3E4F4"/>
              </a:gs>
              <a:gs pos="13000">
                <a:schemeClr val="accent1">
                  <a:lumMod val="20000"/>
                  <a:lumOff val="80000"/>
                  <a:alpha val="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0">
                <a:schemeClr val="accent5">
                  <a:lumMod val="20000"/>
                  <a:lumOff val="80000"/>
                  <a:alpha val="1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B0F0"/>
            </a:solidFill>
          </a:ln>
          <a:effectLst>
            <a:softEdge rad="1270000"/>
          </a:effectLst>
        </p:spPr>
      </p:pic>
      <p:sp>
        <p:nvSpPr>
          <p:cNvPr id="3" name="Shape 120"/>
          <p:cNvSpPr/>
          <p:nvPr/>
        </p:nvSpPr>
        <p:spPr>
          <a:xfrm>
            <a:off x="91497" y="169846"/>
            <a:ext cx="2656463" cy="6526229"/>
          </a:xfrm>
          <a:custGeom>
            <a:avLst/>
            <a:gdLst>
              <a:gd name="connsiteX0" fmla="*/ 0 w 16825"/>
              <a:gd name="connsiteY0" fmla="*/ 0 h 21600"/>
              <a:gd name="connsiteX1" fmla="*/ 6410 w 16825"/>
              <a:gd name="connsiteY1" fmla="*/ 21600 h 21600"/>
              <a:gd name="connsiteX2" fmla="*/ 11184 w 16825"/>
              <a:gd name="connsiteY2" fmla="*/ 21600 h 21600"/>
              <a:gd name="connsiteX3" fmla="*/ 1855 w 16825"/>
              <a:gd name="connsiteY3" fmla="*/ 0 h 21600"/>
              <a:gd name="connsiteX4" fmla="*/ 0 w 16825"/>
              <a:gd name="connsiteY4" fmla="*/ 0 h 21600"/>
              <a:gd name="connsiteX0" fmla="*/ 0 w 15337"/>
              <a:gd name="connsiteY0" fmla="*/ 0 h 21600"/>
              <a:gd name="connsiteX1" fmla="*/ 6410 w 15337"/>
              <a:gd name="connsiteY1" fmla="*/ 21600 h 21600"/>
              <a:gd name="connsiteX2" fmla="*/ 8948 w 15337"/>
              <a:gd name="connsiteY2" fmla="*/ 21555 h 21600"/>
              <a:gd name="connsiteX3" fmla="*/ 1855 w 15337"/>
              <a:gd name="connsiteY3" fmla="*/ 0 h 21600"/>
              <a:gd name="connsiteX4" fmla="*/ 0 w 15337"/>
              <a:gd name="connsiteY4" fmla="*/ 0 h 21600"/>
              <a:gd name="connsiteX0" fmla="*/ 0 w 21560"/>
              <a:gd name="connsiteY0" fmla="*/ 0 h 21639"/>
              <a:gd name="connsiteX1" fmla="*/ 12633 w 21560"/>
              <a:gd name="connsiteY1" fmla="*/ 21639 h 21639"/>
              <a:gd name="connsiteX2" fmla="*/ 15171 w 21560"/>
              <a:gd name="connsiteY2" fmla="*/ 21594 h 21639"/>
              <a:gd name="connsiteX3" fmla="*/ 8078 w 21560"/>
              <a:gd name="connsiteY3" fmla="*/ 39 h 21639"/>
              <a:gd name="connsiteX4" fmla="*/ 0 w 21560"/>
              <a:gd name="connsiteY4" fmla="*/ 0 h 21639"/>
              <a:gd name="connsiteX0" fmla="*/ 0 w 20360"/>
              <a:gd name="connsiteY0" fmla="*/ 0 h 21639"/>
              <a:gd name="connsiteX1" fmla="*/ 12633 w 20360"/>
              <a:gd name="connsiteY1" fmla="*/ 21639 h 21639"/>
              <a:gd name="connsiteX2" fmla="*/ 15171 w 20360"/>
              <a:gd name="connsiteY2" fmla="*/ 21594 h 21639"/>
              <a:gd name="connsiteX3" fmla="*/ 4272 w 20360"/>
              <a:gd name="connsiteY3" fmla="*/ 39 h 21639"/>
              <a:gd name="connsiteX4" fmla="*/ 0 w 20360"/>
              <a:gd name="connsiteY4" fmla="*/ 0 h 21639"/>
              <a:gd name="connsiteX0" fmla="*/ 0 w 20049"/>
              <a:gd name="connsiteY0" fmla="*/ 0 h 21639"/>
              <a:gd name="connsiteX1" fmla="*/ 12633 w 20049"/>
              <a:gd name="connsiteY1" fmla="*/ 21639 h 21639"/>
              <a:gd name="connsiteX2" fmla="*/ 15171 w 20049"/>
              <a:gd name="connsiteY2" fmla="*/ 21594 h 21639"/>
              <a:gd name="connsiteX3" fmla="*/ 3064 w 20049"/>
              <a:gd name="connsiteY3" fmla="*/ 78 h 21639"/>
              <a:gd name="connsiteX4" fmla="*/ 0 w 20049"/>
              <a:gd name="connsiteY4" fmla="*/ 0 h 21639"/>
              <a:gd name="connsiteX0" fmla="*/ 0 w 20327"/>
              <a:gd name="connsiteY0" fmla="*/ 40 h 21679"/>
              <a:gd name="connsiteX1" fmla="*/ 12633 w 20327"/>
              <a:gd name="connsiteY1" fmla="*/ 21679 h 21679"/>
              <a:gd name="connsiteX2" fmla="*/ 15171 w 20327"/>
              <a:gd name="connsiteY2" fmla="*/ 21634 h 21679"/>
              <a:gd name="connsiteX3" fmla="*/ 4152 w 20327"/>
              <a:gd name="connsiteY3" fmla="*/ 0 h 21679"/>
              <a:gd name="connsiteX4" fmla="*/ 0 w 20327"/>
              <a:gd name="connsiteY4" fmla="*/ 40 h 21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7" h="21679" extrusionOk="0">
                <a:moveTo>
                  <a:pt x="0" y="40"/>
                </a:moveTo>
                <a:cubicBezTo>
                  <a:pt x="15222" y="4443"/>
                  <a:pt x="23050" y="14473"/>
                  <a:pt x="12633" y="21679"/>
                </a:cubicBezTo>
                <a:lnTo>
                  <a:pt x="15171" y="21634"/>
                </a:lnTo>
                <a:cubicBezTo>
                  <a:pt x="25587" y="14428"/>
                  <a:pt x="19374" y="4403"/>
                  <a:pt x="4152" y="0"/>
                </a:cubicBezTo>
                <a:lnTo>
                  <a:pt x="0" y="40"/>
                </a:lnTo>
                <a:close/>
              </a:path>
            </a:pathLst>
          </a:custGeom>
          <a:solidFill>
            <a:srgbClr val="5D84CB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Особенности</a:t>
            </a:r>
          </a:p>
          <a:p>
            <a:pPr>
              <a:defRPr sz="3200">
                <a:solidFill>
                  <a:srgbClr val="FFFFFF"/>
                </a:solidFill>
              </a:defRPr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ДК 2019 года</a:t>
            </a:r>
            <a:endParaRPr sz="24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hape 2432"/>
          <p:cNvSpPr/>
          <p:nvPr/>
        </p:nvSpPr>
        <p:spPr>
          <a:xfrm>
            <a:off x="1163336" y="485000"/>
            <a:ext cx="827767" cy="80579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 cap="flat" cmpd="sng">
            <a:solidFill>
              <a:srgbClr val="FFFFFF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FFFFFF"/>
                </a:solidFill>
              </a:rPr>
              <a:t>1</a:t>
            </a:r>
            <a:endParaRPr sz="4800" b="1" dirty="0">
              <a:solidFill>
                <a:srgbClr val="FFFFFF"/>
              </a:solidFill>
            </a:endParaRPr>
          </a:p>
        </p:txBody>
      </p:sp>
      <p:sp>
        <p:nvSpPr>
          <p:cNvPr id="5" name="Shape 2432"/>
          <p:cNvSpPr/>
          <p:nvPr/>
        </p:nvSpPr>
        <p:spPr>
          <a:xfrm>
            <a:off x="1920193" y="2182504"/>
            <a:ext cx="827767" cy="805791"/>
          </a:xfrm>
          <a:prstGeom prst="ellipse">
            <a:avLst/>
          </a:prstGeom>
          <a:solidFill>
            <a:srgbClr val="32579A"/>
          </a:solidFill>
          <a:ln w="76200" cap="flat" cmpd="sng">
            <a:solidFill>
              <a:srgbClr val="FFFFFF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FFFFFF"/>
                </a:solidFill>
              </a:rPr>
              <a:t>2</a:t>
            </a:r>
            <a:endParaRPr sz="4800" b="1" dirty="0">
              <a:solidFill>
                <a:srgbClr val="FFFFFF"/>
              </a:solidFill>
            </a:endParaRPr>
          </a:p>
        </p:txBody>
      </p:sp>
      <p:sp>
        <p:nvSpPr>
          <p:cNvPr id="6" name="Shape 2432"/>
          <p:cNvSpPr/>
          <p:nvPr/>
        </p:nvSpPr>
        <p:spPr>
          <a:xfrm>
            <a:off x="2001339" y="4556502"/>
            <a:ext cx="827767" cy="812014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rgbClr val="FFFFFF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FFFFFF"/>
                </a:solidFill>
              </a:rPr>
              <a:t>3</a:t>
            </a:r>
            <a:endParaRPr sz="4800" b="1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82485" y="169846"/>
            <a:ext cx="9732584" cy="1692771"/>
          </a:xfrm>
          <a:prstGeom prst="rect">
            <a:avLst/>
          </a:prstGeom>
          <a:ln w="508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600" b="1" kern="0" dirty="0" smtClean="0">
                <a:solidFill>
                  <a:srgbClr val="24407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Заполнение справки о доходах 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600" b="1" u="sng" kern="0" dirty="0" smtClean="0">
                <a:solidFill>
                  <a:srgbClr val="24407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 помощью СПО «Справки БК» 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600" b="1" kern="0" dirty="0" smtClean="0">
                <a:solidFill>
                  <a:srgbClr val="24407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(часть 3 статьи 1 Закона НСО № 216-ОЗ), 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600" b="1" kern="0" dirty="0">
                <a:solidFill>
                  <a:srgbClr val="24407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600" b="1" kern="0" dirty="0" smtClean="0">
                <a:solidFill>
                  <a:srgbClr val="24407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          скачать: </a:t>
            </a:r>
            <a:r>
              <a:rPr lang="en-US" altLang="ru-RU" sz="2600" b="1" kern="0" dirty="0">
                <a:solidFill>
                  <a:srgbClr val="24407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https://gossluzhba.gov.ru/</a:t>
            </a:r>
            <a:endParaRPr lang="ru-RU" altLang="ru-RU" sz="2600" b="1" kern="0" dirty="0">
              <a:solidFill>
                <a:srgbClr val="24407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0253" y="4510559"/>
            <a:ext cx="8996198" cy="2092881"/>
          </a:xfrm>
          <a:prstGeom prst="rect">
            <a:avLst/>
          </a:prstGeom>
          <a:ln w="508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600" b="1" kern="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Передача справок о доходах от декларантов 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600" b="1" kern="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(лиц, замещающих МД) и ксерокопий таких справок в отдел </a:t>
            </a:r>
            <a:r>
              <a:rPr lang="ru-RU" altLang="ru-RU" sz="2600" b="1" kern="0" dirty="0" err="1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sz="2600" b="1" kern="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ru-RU" altLang="ru-RU" sz="2600" b="1" u="sng" kern="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 помощью уполномоченных лиц в ОМС МО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600" b="1" u="sng" kern="0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29106" y="2182504"/>
            <a:ext cx="9077345" cy="2092881"/>
          </a:xfrm>
          <a:prstGeom prst="rect">
            <a:avLst/>
          </a:prstGeom>
          <a:ln w="50800">
            <a:solidFill>
              <a:srgbClr val="82A1D8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600" b="1" kern="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Представление одновременно с подписанной справкой о доходах </a:t>
            </a:r>
            <a:r>
              <a:rPr lang="ru-RU" altLang="ru-RU" sz="2600" b="1" u="sng" kern="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ксерокопии такой справки </a:t>
            </a:r>
            <a:r>
              <a:rPr lang="ru-RU" altLang="ru-RU" sz="2600" b="1" kern="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– для проставления сотрудником отдела </a:t>
            </a:r>
            <a:r>
              <a:rPr lang="ru-RU" altLang="ru-RU" sz="2600" b="1" kern="0" dirty="0" err="1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sz="2600" b="1" kern="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отметки о принятии справки о доходах и возврата в ОМС, размещения на сайте ОМС</a:t>
            </a:r>
            <a:endParaRPr lang="ru-RU" altLang="ru-RU" sz="2600" b="1" kern="0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17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484">
              <a:schemeClr val="accent1">
                <a:lumMod val="40000"/>
                <a:lumOff val="60000"/>
              </a:schemeClr>
            </a:gs>
            <a:gs pos="49322">
              <a:srgbClr val="CBDFF1"/>
            </a:gs>
            <a:gs pos="24346">
              <a:srgbClr val="E1EDF7"/>
            </a:gs>
            <a:gs pos="0">
              <a:schemeClr val="accent1">
                <a:lumMod val="5000"/>
                <a:lumOff val="95000"/>
                <a:alpha val="1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9" y="164757"/>
            <a:ext cx="11747982" cy="6491416"/>
          </a:xfrm>
          <a:prstGeom prst="rect">
            <a:avLst/>
          </a:prstGeom>
          <a:gradFill flip="none" rotWithShape="0">
            <a:gsLst>
              <a:gs pos="9471">
                <a:srgbClr val="EEF5FB"/>
              </a:gs>
              <a:gs pos="56748">
                <a:srgbClr val="C4DBEF"/>
              </a:gs>
              <a:gs pos="36484">
                <a:srgbClr val="D6E6F4">
                  <a:alpha val="0"/>
                </a:srgbClr>
              </a:gs>
              <a:gs pos="49322">
                <a:srgbClr val="CBDFF1"/>
              </a:gs>
              <a:gs pos="24346">
                <a:srgbClr val="E1EDF7"/>
              </a:gs>
              <a:gs pos="0">
                <a:schemeClr val="accent1">
                  <a:lumMod val="5000"/>
                  <a:lumOff val="95000"/>
                  <a:alpha val="10000"/>
                </a:schemeClr>
              </a:gs>
              <a:gs pos="67568">
                <a:srgbClr val="BBD5ED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</a:gsLst>
            <a:lin ang="5400000" scaled="1"/>
            <a:tileRect/>
          </a:gradFill>
          <a:effectLst>
            <a:softEdge rad="1270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5695" y="4649002"/>
            <a:ext cx="3627033" cy="2143390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59023" y="4199467"/>
            <a:ext cx="3601156" cy="2558306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5.Обеспечивает сбор уточняющих справок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доходах от декларантов в</a:t>
            </a:r>
            <a:r>
              <a:rPr kumimoji="0" lang="ru-RU" sz="2200" b="1" u="none" strike="noStrike" kern="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течение мая 2019 года</a:t>
            </a: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kern="0" dirty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5695" y="211758"/>
            <a:ext cx="11822945" cy="1545216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635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b="1" i="1" kern="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Уполномоченное лицо в ОМС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целях</a:t>
            </a:r>
            <a:r>
              <a:rPr kumimoji="0" lang="ru-RU" sz="2800" b="1" i="1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обеспечения исполнения обязанности представлять сведения о доходах лицами, замещающими МД):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b="1" i="1" kern="0" baseline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b="1" i="1" kern="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5695" y="4278489"/>
            <a:ext cx="5003327" cy="2513903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4.Обеспечивает передачу справок о доходах в отдел </a:t>
            </a:r>
            <a:r>
              <a:rPr lang="ru-RU" sz="2200" b="1" kern="0" dirty="0" err="1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sz="22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 актам приема-передачи и принимает копии справок, представленных в отдел </a:t>
            </a:r>
            <a:r>
              <a:rPr lang="ru-RU" sz="2200" b="1" kern="0" dirty="0" err="1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sz="22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непосредственно декларантами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0659" y="1546578"/>
            <a:ext cx="3138183" cy="2731911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635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1.Консультирует декларантов по вопросам заполнения справок о доходах</a:t>
            </a:r>
          </a:p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2400" b="1" kern="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43806" y="1670756"/>
            <a:ext cx="3532727" cy="2404533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571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2.Оказывает декларантам помощь в заполнении справок о доходах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kern="0" dirty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32246" y="4649002"/>
            <a:ext cx="3121358" cy="2143390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Размещает сведения о доходах на сайте ОМС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kern="0" dirty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51497" y="1670756"/>
            <a:ext cx="3368148" cy="2212622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3.Осуществляет сбор справок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доходах от декларантов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kern="0" dirty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00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6737">
              <a:srgbClr val="C1D9EF">
                <a:alpha val="0"/>
              </a:srgbClr>
            </a:gs>
            <a:gs pos="13000">
              <a:schemeClr val="accent1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0">
              <a:schemeClr val="accent5">
                <a:lumMod val="20000"/>
                <a:lumOff val="80000"/>
                <a:alpha val="1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304888" cy="6858000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9882" y="1713297"/>
            <a:ext cx="3185962" cy="1751798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82550" cap="flat" cmpd="sng" algn="ctr">
            <a:solidFill>
              <a:schemeClr val="accent1"/>
            </a:solidFill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т</a:t>
            </a:r>
            <a:r>
              <a:rPr kumimoji="0" lang="ru-RU" sz="2000" b="1" u="none" strike="noStrike" kern="0" cap="none" spc="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ождественность</a:t>
            </a:r>
            <a:r>
              <a:rPr kumimoji="0" lang="ru-RU" sz="2000" b="1" u="none" strike="noStrike" kern="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содержания ксерокопии и оригинала каждой справки о доходах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2400" b="1" kern="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5725" y="1711828"/>
            <a:ext cx="3984860" cy="2157528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</a:t>
            </a:r>
            <a:r>
              <a:rPr kumimoji="0" lang="ru-RU" sz="2000" b="1" u="none" strike="noStrike" kern="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</a:t>
            </a:r>
            <a:r>
              <a:rPr kumimoji="0" lang="ru-RU" sz="20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бор и хранение в электронном виде файлов справок о доходах, заполненных декларантами МО с помощью СПО «Справки БК»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2400" b="1" kern="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30211" y="1874221"/>
            <a:ext cx="3984858" cy="1832741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kumimoji="0" lang="ru-RU" sz="20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kumimoji="0" lang="ru-RU" sz="2000" b="1" u="none" strike="noStrike" kern="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kern="0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kumimoji="0" lang="ru-RU" sz="2000" b="1" u="none" strike="noStrike" kern="0" cap="none" spc="0" normalizeH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ождественность</a:t>
            </a:r>
            <a:r>
              <a:rPr kumimoji="0" lang="ru-RU" sz="2000" b="1" u="none" strike="noStrike" kern="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содержания файла справки о доходах в электронном виде и оригинала такой справки на бумажном носителе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2400" b="1" kern="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882" y="169846"/>
            <a:ext cx="11555187" cy="1292662"/>
          </a:xfrm>
          <a:prstGeom prst="rect">
            <a:avLst/>
          </a:prstGeom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600" b="1" i="1" kern="0" dirty="0" smtClean="0">
                <a:solidFill>
                  <a:srgbClr val="24407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Новое в ДК 2019 года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600" b="1" kern="0" dirty="0" smtClean="0">
                <a:solidFill>
                  <a:srgbClr val="24407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Уполномоченное лицо в ОМС обеспечивает 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600" b="1" kern="0" dirty="0" smtClean="0">
                <a:solidFill>
                  <a:srgbClr val="24407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(в отношении лиц, замещающих МД):</a:t>
            </a:r>
            <a:endParaRPr lang="ru-RU" altLang="ru-RU" sz="2600" b="1" kern="0" dirty="0">
              <a:solidFill>
                <a:srgbClr val="244072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4380" y="4119623"/>
            <a:ext cx="2839452" cy="1915417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4)</a:t>
            </a:r>
            <a:r>
              <a:rPr kumimoji="0" lang="ru-RU" sz="2000" b="1" u="none" strike="noStrike" kern="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х</a:t>
            </a:r>
            <a:r>
              <a:rPr lang="ru-RU" sz="20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ранение ксерокопий справок о доходах</a:t>
            </a:r>
            <a:endParaRPr kumimoji="0" lang="ru-RU" sz="20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2400" b="1" kern="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25587" y="4206575"/>
            <a:ext cx="3748981" cy="2203849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kumimoji="0" lang="ru-RU" sz="20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5)</a:t>
            </a:r>
            <a:r>
              <a:rPr kumimoji="0" lang="ru-RU" sz="2000" b="1" u="none" strike="noStrike" kern="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</a:t>
            </a:r>
            <a:r>
              <a:rPr lang="ru-RU" sz="2000" b="1" kern="0" dirty="0" err="1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ередачу</a:t>
            </a:r>
            <a:r>
              <a:rPr lang="ru-RU" sz="20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kern="0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отдел </a:t>
            </a:r>
            <a:r>
              <a:rPr lang="ru-RU" sz="2000" b="1" kern="0" dirty="0" err="1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sz="20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kern="0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актам приема-передачи</a:t>
            </a:r>
          </a:p>
          <a:p>
            <a:pPr lvl="0" algn="ctr">
              <a:defRPr/>
            </a:pPr>
            <a:r>
              <a:rPr lang="ru-RU" sz="20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оригиналов справок о доходах</a:t>
            </a: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2400" b="1" kern="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98080" y="3869356"/>
            <a:ext cx="4466122" cy="2916455"/>
          </a:xfrm>
          <a:prstGeom prst="rect">
            <a:avLst/>
          </a:prstGeom>
          <a:solidFill>
            <a:srgbClr val="5B9BD5">
              <a:lumMod val="75000"/>
              <a:alpha val="68000"/>
            </a:srgb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softEdge rad="10922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200" b="1" kern="0" dirty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>
              <a:defRPr/>
            </a:pPr>
            <a:r>
              <a:rPr kumimoji="0" lang="ru-RU" sz="2000" b="1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6)</a:t>
            </a:r>
            <a:r>
              <a:rPr kumimoji="0" lang="ru-RU" sz="2000" b="1" u="none" strike="noStrike" kern="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Представление </a:t>
            </a:r>
            <a:r>
              <a:rPr lang="ru-RU" sz="2000" b="1" kern="0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отдел </a:t>
            </a:r>
            <a:r>
              <a:rPr lang="ru-RU" sz="2000" b="1" kern="0" dirty="0" err="1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sz="20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2000" b="1" u="none" strike="noStrike" kern="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вместе с оригиналами справок о доходах </a:t>
            </a:r>
            <a:r>
              <a:rPr lang="ru-RU" sz="20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0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пакета ксерокопий справок о доходах – для проставления отметки о приеме оригинала;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000" b="1" kern="0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kern="0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файлов справок в электронном виде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200" b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2400" b="1" kern="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20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6737">
              <a:srgbClr val="C1D9EF">
                <a:alpha val="0"/>
              </a:srgbClr>
            </a:gs>
            <a:gs pos="13000">
              <a:schemeClr val="accent1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0">
              <a:schemeClr val="accent5">
                <a:lumMod val="20000"/>
                <a:lumOff val="80000"/>
                <a:alpha val="1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9050">
                <a:schemeClr val="accent1">
                  <a:lumMod val="40000"/>
                  <a:lumOff val="60000"/>
                </a:schemeClr>
              </a:gs>
              <a:gs pos="35831">
                <a:srgbClr val="CFE2F3"/>
              </a:gs>
              <a:gs pos="50000">
                <a:srgbClr val="C1D9EF">
                  <a:alpha val="0"/>
                </a:srgbClr>
              </a:gs>
              <a:gs pos="13000">
                <a:schemeClr val="accent1">
                  <a:lumMod val="20000"/>
                  <a:lumOff val="80000"/>
                  <a:alpha val="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0">
                <a:schemeClr val="accent5">
                  <a:lumMod val="20000"/>
                  <a:lumOff val="80000"/>
                  <a:alpha val="1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softEdge rad="1270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2722" y="791369"/>
            <a:ext cx="6384757" cy="5509200"/>
          </a:xfrm>
          <a:prstGeom prst="rect">
            <a:avLst/>
          </a:prstGeom>
          <a:ln w="25400"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2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Уполномоченное лицо в ОМС поселения: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2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2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собирает и регистрирует справки о доходах в специальном журнале;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2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2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формирует трехсторонний акт приема-передачи справок о доходах, подписывает его; 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2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2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передает по акту уполномоченному в ОМС МР оригиналы справок о доходах</a:t>
            </a:r>
            <a:r>
              <a:rPr lang="ru-RU" altLang="ru-RU" sz="2200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altLang="ru-RU" sz="22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одновременно представляет </a:t>
            </a:r>
            <a:r>
              <a:rPr lang="ru-RU" altLang="ru-RU" sz="2200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altLang="ru-RU" sz="22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2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defTabSz="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altLang="ru-RU" sz="2200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2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пакет ксерокопий таких справок;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2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defTabSz="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altLang="ru-RU" sz="2200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2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файлы справок в электронном виде.</a:t>
            </a:r>
            <a:endParaRPr lang="ru-RU" altLang="ru-RU" sz="2200" b="1" kern="0" dirty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87939" y="610136"/>
            <a:ext cx="4937760" cy="2308324"/>
          </a:xfrm>
          <a:prstGeom prst="rect">
            <a:avLst/>
          </a:prstGeom>
          <a:ln w="25400"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Уполномоченное лицо в ОМС МР: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принимает по трехстороннему акту справки о доходах;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передает в отдел </a:t>
            </a:r>
            <a:r>
              <a:rPr lang="ru-RU" altLang="ru-RU" b="1" kern="0" dirty="0" err="1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по трехстороннему акту принятые от ОМС поселения документы и файлы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6514697" y="2075815"/>
            <a:ext cx="490889" cy="308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31520" y="98402"/>
            <a:ext cx="9359831" cy="461665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 defTabSz="3429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400" b="1" dirty="0" smtClean="0">
                <a:solidFill>
                  <a:srgbClr val="00B0F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отношении справок о доходах декларантов поселения</a:t>
            </a:r>
            <a:endParaRPr lang="ru-RU" altLang="ru-RU" sz="2400" b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44100" y="3430194"/>
            <a:ext cx="5377311" cy="3231654"/>
          </a:xfrm>
          <a:prstGeom prst="rect">
            <a:avLst/>
          </a:prstGeom>
          <a:ln w="25400"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Сотрудник отдела </a:t>
            </a:r>
            <a:r>
              <a:rPr lang="ru-RU" altLang="ru-RU" b="1" kern="0" dirty="0" err="1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400" b="1" kern="0" dirty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82563" indent="-182563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принимает по акту справки о доходах;</a:t>
            </a:r>
          </a:p>
          <a:p>
            <a:pPr marL="182563" indent="-182563"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400" b="1" kern="0" dirty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82563" indent="-182563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проставляет отметку на ксерокопии каждой принятой справки о доходах;</a:t>
            </a:r>
          </a:p>
          <a:p>
            <a:pPr marL="182563" indent="-182563"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400" b="1" kern="0" dirty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82563" indent="-182563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формирует акты приема-передачи справок о доходах </a:t>
            </a:r>
            <a:r>
              <a:rPr lang="ru-RU" altLang="ru-RU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для </a:t>
            </a:r>
            <a:r>
              <a:rPr lang="ru-RU" altLang="ru-RU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направления в ОМС ксерокопий справок, сданных декларантами в отдел </a:t>
            </a:r>
            <a:r>
              <a:rPr lang="ru-RU" altLang="ru-RU" b="1" kern="0" dirty="0" err="1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непосредственно.</a:t>
            </a:r>
            <a:endParaRPr lang="ru-RU" altLang="ru-RU" b="1" kern="0" dirty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flipH="1">
            <a:off x="9304419" y="2928443"/>
            <a:ext cx="404261" cy="4788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55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6737">
              <a:srgbClr val="C1D9EF">
                <a:alpha val="0"/>
              </a:srgbClr>
            </a:gs>
            <a:gs pos="13000">
              <a:schemeClr val="accent1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0">
              <a:schemeClr val="accent5">
                <a:lumMod val="20000"/>
                <a:lumOff val="80000"/>
                <a:alpha val="1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9050">
                <a:schemeClr val="accent1">
                  <a:lumMod val="40000"/>
                  <a:lumOff val="60000"/>
                </a:schemeClr>
              </a:gs>
              <a:gs pos="35831">
                <a:srgbClr val="CFE2F3"/>
              </a:gs>
              <a:gs pos="50000">
                <a:srgbClr val="C1D9EF">
                  <a:alpha val="0"/>
                </a:srgbClr>
              </a:gs>
              <a:gs pos="13000">
                <a:schemeClr val="accent1">
                  <a:lumMod val="20000"/>
                  <a:lumOff val="80000"/>
                  <a:alpha val="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0">
                <a:schemeClr val="accent5">
                  <a:lumMod val="20000"/>
                  <a:lumOff val="80000"/>
                  <a:alpha val="1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softEdge rad="1270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8165" y="1228397"/>
            <a:ext cx="6253212" cy="4401205"/>
          </a:xfrm>
          <a:prstGeom prst="rect">
            <a:avLst/>
          </a:prstGeom>
          <a:ln w="25400"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Уполномоченное лицо в ОМС МР: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собирает справки о доходах;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формирует акт приема-передачи справок о доходах, подписывает его; 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передает по акту в отдел </a:t>
            </a:r>
            <a:r>
              <a:rPr lang="ru-RU" altLang="ru-RU" sz="2000" b="1" kern="0" dirty="0" err="1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оригиналы справок о доходах, одновременно представляет: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defTabSz="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altLang="ru-RU" sz="2000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пакет ксерокопий таких справок;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defTabSz="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ru-RU" altLang="ru-RU" sz="2000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файлы справок в электронном виде.</a:t>
            </a:r>
            <a:endParaRPr lang="ru-RU" altLang="ru-RU" sz="2000" b="1" kern="0" dirty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17010" y="1151453"/>
            <a:ext cx="5107805" cy="5016758"/>
          </a:xfrm>
          <a:prstGeom prst="rect">
            <a:avLst/>
          </a:prstGeom>
          <a:ln w="25400"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Сотрудник отдела </a:t>
            </a:r>
            <a:r>
              <a:rPr lang="ru-RU" altLang="ru-RU" sz="2000" b="1" kern="0" dirty="0" err="1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82563" indent="-182563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принимает по акту справки о доходах;</a:t>
            </a:r>
          </a:p>
          <a:p>
            <a:pPr marL="182563" indent="-182563"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82563" indent="-182563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проставляет отметку на ксерокопии каждой принятой справки о доходах;</a:t>
            </a:r>
          </a:p>
          <a:p>
            <a:pPr marL="182563" indent="-182563"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82563" indent="-182563" defTabSz="3429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000" b="1" kern="0" dirty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формирует акты приема-передачи справок о доходах для направления в ОМС ксерокопий справок, сданных декларантами в отдел </a:t>
            </a:r>
            <a:r>
              <a:rPr lang="ru-RU" altLang="ru-RU" sz="2000" b="1" kern="0" dirty="0" err="1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kern="0" dirty="0" smtClean="0">
                <a:solidFill>
                  <a:srgbClr val="2C4E8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непосредственно.</a:t>
            </a: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defTabSz="3429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kern="0" dirty="0" smtClean="0">
              <a:solidFill>
                <a:srgbClr val="2C4E8C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6381377" y="2942089"/>
            <a:ext cx="535633" cy="308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79648" y="114061"/>
            <a:ext cx="8413780" cy="830997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 defTabSz="3429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400" b="1" dirty="0" smtClean="0">
                <a:solidFill>
                  <a:srgbClr val="00B0F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отношении справок о доходах декларантов МР (ГО)</a:t>
            </a:r>
            <a:endParaRPr lang="ru-RU" altLang="ru-RU" sz="2400" b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72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6737">
              <a:srgbClr val="C1D9EF">
                <a:alpha val="0"/>
              </a:srgbClr>
            </a:gs>
            <a:gs pos="13000">
              <a:schemeClr val="accent1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0">
              <a:schemeClr val="accent5">
                <a:lumMod val="20000"/>
                <a:lumOff val="80000"/>
                <a:alpha val="1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03" y="77002"/>
            <a:ext cx="11867950" cy="6554804"/>
          </a:xfrm>
          <a:prstGeom prst="rect">
            <a:avLst/>
          </a:prstGeom>
          <a:gradFill>
            <a:gsLst>
              <a:gs pos="56737">
                <a:srgbClr val="C1D9EF">
                  <a:alpha val="0"/>
                </a:srgbClr>
              </a:gs>
              <a:gs pos="13000">
                <a:schemeClr val="accent1">
                  <a:lumMod val="20000"/>
                  <a:lumOff val="8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0">
                <a:schemeClr val="accent5">
                  <a:lumMod val="20000"/>
                  <a:lumOff val="80000"/>
                  <a:alpha val="1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523220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3000">
                <a:schemeClr val="bg2"/>
              </a:gs>
              <a:gs pos="72000">
                <a:schemeClr val="accent1">
                  <a:lumMod val="40000"/>
                  <a:lumOff val="60000"/>
                  <a:alpha val="45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r:id="rId3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773" y="708123"/>
            <a:ext cx="10838047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lvl="0" algn="just"/>
            <a:r>
              <a:rPr lang="ru-RU" sz="2800" b="1" u="sng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 НСО от 10.11.2017 № 216-ОЗ</a:t>
            </a:r>
            <a:r>
              <a:rPr 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часть 2 статьи 2:</a:t>
            </a:r>
          </a:p>
          <a:p>
            <a:pPr marL="90488" lvl="0" algn="just"/>
            <a:endParaRPr lang="ru-RU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488" lvl="0" algn="just"/>
            <a:r>
              <a:rPr lang="ru-RU" sz="2800" b="1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случае невозможности представления сведений о доходах своих супруги (супруга) и несовершеннолетних детей </a:t>
            </a:r>
          </a:p>
          <a:p>
            <a:pPr marL="90488" lvl="0" algn="just"/>
            <a:r>
              <a:rPr lang="ru-RU" sz="2800" b="1" i="1" u="sng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лицо, замещающее МД</a:t>
            </a:r>
            <a:r>
              <a:rPr 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90488" lvl="0" algn="just">
              <a:buFont typeface="Wingdings" panose="05000000000000000000" pitchFamily="2" charset="2"/>
              <a:buChar char="§"/>
            </a:pPr>
            <a:endParaRPr lang="ru-RU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488" lvl="0" algn="just"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направляет на имя Губернатора НСО заявление 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488" lvl="0" algn="just"/>
            <a:r>
              <a:rPr 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(не позднее 30 апреля) по форме, предусмотренной </a:t>
            </a:r>
          </a:p>
          <a:p>
            <a:pPr marL="90488" lvl="0" algn="just"/>
            <a:r>
              <a:rPr 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проектом постановления Губернатора НСО *</a:t>
            </a:r>
          </a:p>
          <a:p>
            <a:pPr marL="90488" lvl="0" algn="just"/>
            <a:endParaRPr lang="ru-RU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488" lvl="0" algn="just"/>
            <a:r>
              <a:rPr lang="ru-RU" sz="28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*проект находится </a:t>
            </a:r>
            <a:r>
              <a:rPr lang="ru-RU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экспертизе в минюсте НСО</a:t>
            </a:r>
          </a:p>
        </p:txBody>
      </p:sp>
    </p:spTree>
    <p:extLst>
      <p:ext uri="{BB962C8B-B14F-4D97-AF65-F5344CB8AC3E}">
        <p14:creationId xmlns:p14="http://schemas.microsoft.com/office/powerpoint/2010/main" val="175827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</TotalTime>
  <Words>758</Words>
  <Application>Microsoft Office PowerPoint</Application>
  <PresentationFormat>Широкоэкранный</PresentationFormat>
  <Paragraphs>155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Arial Narrow</vt:lpstr>
      <vt:lpstr>Calibri</vt:lpstr>
      <vt:lpstr>Calibri Light</vt:lpstr>
      <vt:lpstr>Tahoma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 Казанцев</dc:creator>
  <cp:lastModifiedBy>Долгова Елена Борисовна</cp:lastModifiedBy>
  <cp:revision>285</cp:revision>
  <cp:lastPrinted>2019-02-19T13:11:40Z</cp:lastPrinted>
  <dcterms:created xsi:type="dcterms:W3CDTF">2016-12-24T07:31:03Z</dcterms:created>
  <dcterms:modified xsi:type="dcterms:W3CDTF">2019-02-24T10:23:52Z</dcterms:modified>
</cp:coreProperties>
</file>